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Ubuntu Bold" charset="1" panose="020B0804030602030204"/>
      <p:regular r:id="rId21"/>
    </p:embeddedFont>
    <p:embeddedFont>
      <p:font typeface="Oswald" charset="1" panose="00000500000000000000"/>
      <p:regular r:id="rId22"/>
    </p:embeddedFont>
    <p:embeddedFont>
      <p:font typeface="Oswald Bold" charset="1" panose="00000800000000000000"/>
      <p:regular r:id="rId23"/>
    </p:embeddedFont>
    <p:embeddedFont>
      <p:font typeface="Muli" charset="1" panose="00000500000000000000"/>
      <p:regular r:id="rId24"/>
    </p:embeddedFont>
    <p:embeddedFont>
      <p:font typeface="Muli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946337"/>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502462"/>
            <a:ext cx="10525337" cy="2943242"/>
          </a:xfrm>
          <a:prstGeom prst="rect">
            <a:avLst/>
          </a:prstGeom>
        </p:spPr>
        <p:txBody>
          <a:bodyPr anchor="t" rtlCol="false" tIns="0" lIns="0" bIns="0" rIns="0">
            <a:spAutoFit/>
          </a:bodyPr>
          <a:lstStyle/>
          <a:p>
            <a:pPr algn="l">
              <a:lnSpc>
                <a:spcPts val="7500"/>
              </a:lnSpc>
            </a:pPr>
            <a:r>
              <a:rPr lang="en-US" sz="7500" b="true">
                <a:solidFill>
                  <a:srgbClr val="292E6E"/>
                </a:solidFill>
                <a:latin typeface="Ubuntu Bold"/>
                <a:ea typeface="Ubuntu Bold"/>
                <a:cs typeface="Ubuntu Bold"/>
                <a:sym typeface="Ubuntu Bold"/>
              </a:rPr>
              <a:t>ANALYZING USER FEEDBACK FOR ERROR DETECTION</a:t>
            </a:r>
          </a:p>
        </p:txBody>
      </p:sp>
      <p:grpSp>
        <p:nvGrpSpPr>
          <p:cNvPr name="Group 4" id="4"/>
          <p:cNvGrpSpPr>
            <a:grpSpLocks noChangeAspect="true"/>
          </p:cNvGrpSpPr>
          <p:nvPr/>
        </p:nvGrpSpPr>
        <p:grpSpPr>
          <a:xfrm rot="0">
            <a:off x="11320825" y="1424414"/>
            <a:ext cx="6262852" cy="6262852"/>
            <a:chOff x="0" y="0"/>
            <a:chExt cx="4699000" cy="4699000"/>
          </a:xfrm>
        </p:grpSpPr>
        <p:sp>
          <p:nvSpPr>
            <p:cNvPr name="Freeform 5" id="5"/>
            <p:cNvSpPr/>
            <p:nvPr/>
          </p:nvSpPr>
          <p:spPr>
            <a:xfrm flipH="false" flipV="false" rot="0">
              <a:off x="0" y="0"/>
              <a:ext cx="4699000" cy="4699000"/>
            </a:xfrm>
            <a:custGeom>
              <a:avLst/>
              <a:gdLst/>
              <a:ahLst/>
              <a:cxnLst/>
              <a:rect r="r" b="b" t="t" l="l"/>
              <a:pathLst>
                <a:path h="4699000" w="4699000">
                  <a:moveTo>
                    <a:pt x="2349500" y="0"/>
                  </a:moveTo>
                  <a:cubicBezTo>
                    <a:pt x="1051941" y="0"/>
                    <a:pt x="0" y="1051941"/>
                    <a:pt x="0" y="2349500"/>
                  </a:cubicBezTo>
                  <a:lnTo>
                    <a:pt x="0" y="4699000"/>
                  </a:lnTo>
                  <a:lnTo>
                    <a:pt x="2349500" y="4699000"/>
                  </a:lnTo>
                  <a:cubicBezTo>
                    <a:pt x="3647059" y="4699000"/>
                    <a:pt x="4699000" y="3647059"/>
                    <a:pt x="4699000" y="2349500"/>
                  </a:cubicBezTo>
                  <a:cubicBezTo>
                    <a:pt x="4699000" y="1051941"/>
                    <a:pt x="3647059" y="0"/>
                    <a:pt x="2349500" y="0"/>
                  </a:cubicBezTo>
                  <a:close/>
                </a:path>
              </a:pathLst>
            </a:custGeom>
            <a:blipFill>
              <a:blip r:embed="rId4"/>
              <a:stretch>
                <a:fillRect l="-71951" t="0" r="-71951" b="0"/>
              </a:stretch>
            </a:blipFill>
          </p:spPr>
        </p:sp>
      </p:grpSp>
      <p:sp>
        <p:nvSpPr>
          <p:cNvPr name="Freeform 6" id="6"/>
          <p:cNvSpPr/>
          <p:nvPr/>
        </p:nvSpPr>
        <p:spPr>
          <a:xfrm flipH="false" flipV="false" rot="5400000">
            <a:off x="1696026"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5400000">
            <a:off x="13953971" y="-560134"/>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TextBox 8" id="8"/>
          <p:cNvSpPr txBox="true"/>
          <p:nvPr/>
        </p:nvSpPr>
        <p:spPr>
          <a:xfrm rot="0">
            <a:off x="1028700" y="6599983"/>
            <a:ext cx="7918409" cy="1180465"/>
          </a:xfrm>
          <a:prstGeom prst="rect">
            <a:avLst/>
          </a:prstGeom>
        </p:spPr>
        <p:txBody>
          <a:bodyPr anchor="t" rtlCol="false" tIns="0" lIns="0" bIns="0" rIns="0">
            <a:spAutoFit/>
          </a:bodyPr>
          <a:lstStyle/>
          <a:p>
            <a:pPr algn="l">
              <a:lnSpc>
                <a:spcPts val="4760"/>
              </a:lnSpc>
            </a:pPr>
            <a:r>
              <a:rPr lang="en-US" sz="3400" spc="680">
                <a:solidFill>
                  <a:srgbClr val="C42263"/>
                </a:solidFill>
                <a:latin typeface="Oswald"/>
                <a:ea typeface="Oswald"/>
                <a:cs typeface="Oswald"/>
                <a:sym typeface="Oswald"/>
              </a:rPr>
              <a:t>-ARAVIND MORIGADI</a:t>
            </a:r>
          </a:p>
          <a:p>
            <a:pPr algn="l">
              <a:lnSpc>
                <a:spcPts val="4760"/>
              </a:lnSpc>
            </a:pPr>
            <a:r>
              <a:rPr lang="en-US" sz="3400" spc="680">
                <a:solidFill>
                  <a:srgbClr val="C42263"/>
                </a:solidFill>
                <a:latin typeface="Oswald"/>
                <a:ea typeface="Oswald"/>
                <a:cs typeface="Oswald"/>
                <a:sym typeface="Oswald"/>
              </a:rPr>
              <a:t> SANDEEP SANGVI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3" id="3"/>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76083"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687671" y="2345607"/>
            <a:ext cx="9029687" cy="4495382"/>
          </a:xfrm>
          <a:custGeom>
            <a:avLst/>
            <a:gdLst/>
            <a:ahLst/>
            <a:cxnLst/>
            <a:rect r="r" b="b" t="t" l="l"/>
            <a:pathLst>
              <a:path h="4495382" w="9029687">
                <a:moveTo>
                  <a:pt x="0" y="0"/>
                </a:moveTo>
                <a:lnTo>
                  <a:pt x="9029687" y="0"/>
                </a:lnTo>
                <a:lnTo>
                  <a:pt x="9029687" y="4495382"/>
                </a:lnTo>
                <a:lnTo>
                  <a:pt x="0" y="4495382"/>
                </a:lnTo>
                <a:lnTo>
                  <a:pt x="0" y="0"/>
                </a:lnTo>
                <a:close/>
              </a:path>
            </a:pathLst>
          </a:custGeom>
          <a:blipFill>
            <a:blip r:embed="rId6"/>
            <a:stretch>
              <a:fillRect l="-2453" t="0" r="-2453" b="-2464"/>
            </a:stretch>
          </a:blipFill>
        </p:spPr>
      </p:sp>
      <p:sp>
        <p:nvSpPr>
          <p:cNvPr name="TextBox 6" id="6"/>
          <p:cNvSpPr txBox="true"/>
          <p:nvPr/>
        </p:nvSpPr>
        <p:spPr>
          <a:xfrm rot="0">
            <a:off x="845948" y="3339135"/>
            <a:ext cx="7841722" cy="1727200"/>
          </a:xfrm>
          <a:prstGeom prst="rect">
            <a:avLst/>
          </a:prstGeom>
        </p:spPr>
        <p:txBody>
          <a:bodyPr anchor="t" rtlCol="false" tIns="0" lIns="0" bIns="0" rIns="0">
            <a:spAutoFit/>
          </a:bodyPr>
          <a:lstStyle/>
          <a:p>
            <a:pPr algn="l">
              <a:lnSpc>
                <a:spcPts val="3499"/>
              </a:lnSpc>
            </a:pPr>
            <a:r>
              <a:rPr lang="en-US" sz="2499">
                <a:solidFill>
                  <a:srgbClr val="000000"/>
                </a:solidFill>
                <a:latin typeface="Muli"/>
                <a:ea typeface="Muli"/>
                <a:cs typeface="Muli"/>
                <a:sym typeface="Muli"/>
              </a:rPr>
              <a:t>Word cloud representations highlighted key sentiment-bearing words in positive, neutral, and negative reviews.</a:t>
            </a:r>
          </a:p>
          <a:p>
            <a:pPr algn="l">
              <a:lnSpc>
                <a:spcPts val="3499"/>
              </a:lnSpc>
            </a:pPr>
          </a:p>
        </p:txBody>
      </p:sp>
      <p:sp>
        <p:nvSpPr>
          <p:cNvPr name="TextBox 7" id="7"/>
          <p:cNvSpPr txBox="true"/>
          <p:nvPr/>
        </p:nvSpPr>
        <p:spPr>
          <a:xfrm rot="0">
            <a:off x="231304" y="2421807"/>
            <a:ext cx="3773604"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2.  Word Cloud</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3" id="3"/>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76083"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075801" y="2409950"/>
            <a:ext cx="9985572" cy="5467101"/>
          </a:xfrm>
          <a:custGeom>
            <a:avLst/>
            <a:gdLst/>
            <a:ahLst/>
            <a:cxnLst/>
            <a:rect r="r" b="b" t="t" l="l"/>
            <a:pathLst>
              <a:path h="5467101" w="9985572">
                <a:moveTo>
                  <a:pt x="0" y="0"/>
                </a:moveTo>
                <a:lnTo>
                  <a:pt x="9985572" y="0"/>
                </a:lnTo>
                <a:lnTo>
                  <a:pt x="9985572" y="5467100"/>
                </a:lnTo>
                <a:lnTo>
                  <a:pt x="0" y="5467100"/>
                </a:lnTo>
                <a:lnTo>
                  <a:pt x="0" y="0"/>
                </a:lnTo>
                <a:close/>
              </a:path>
            </a:pathLst>
          </a:custGeom>
          <a:blipFill>
            <a:blip r:embed="rId6"/>
            <a:stretch>
              <a:fillRect l="0" t="0" r="0" b="0"/>
            </a:stretch>
          </a:blipFill>
        </p:spPr>
      </p:sp>
      <p:sp>
        <p:nvSpPr>
          <p:cNvPr name="TextBox 6" id="6"/>
          <p:cNvSpPr txBox="true"/>
          <p:nvPr/>
        </p:nvSpPr>
        <p:spPr>
          <a:xfrm rot="0">
            <a:off x="608757" y="3566474"/>
            <a:ext cx="7189964" cy="1727200"/>
          </a:xfrm>
          <a:prstGeom prst="rect">
            <a:avLst/>
          </a:prstGeom>
        </p:spPr>
        <p:txBody>
          <a:bodyPr anchor="t" rtlCol="false" tIns="0" lIns="0" bIns="0" rIns="0">
            <a:spAutoFit/>
          </a:bodyPr>
          <a:lstStyle/>
          <a:p>
            <a:pPr algn="l">
              <a:lnSpc>
                <a:spcPts val="3499"/>
              </a:lnSpc>
            </a:pPr>
            <a:r>
              <a:rPr lang="en-US" sz="2499">
                <a:solidFill>
                  <a:srgbClr val="000000"/>
                </a:solidFill>
                <a:latin typeface="Muli"/>
                <a:ea typeface="Muli"/>
                <a:cs typeface="Muli"/>
                <a:sym typeface="Muli"/>
              </a:rPr>
              <a:t>Bar charts displayed the frequency of the most used sentiment-related terms, emphasizing the dataset's balanced sentiment distribution.</a:t>
            </a:r>
          </a:p>
          <a:p>
            <a:pPr algn="l">
              <a:lnSpc>
                <a:spcPts val="3499"/>
              </a:lnSpc>
            </a:pPr>
          </a:p>
        </p:txBody>
      </p:sp>
      <p:sp>
        <p:nvSpPr>
          <p:cNvPr name="TextBox 7" id="7"/>
          <p:cNvSpPr txBox="true"/>
          <p:nvPr/>
        </p:nvSpPr>
        <p:spPr>
          <a:xfrm rot="0">
            <a:off x="379225" y="2486150"/>
            <a:ext cx="458298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3.  Sentiment Analysis</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26851" y="-329966"/>
            <a:ext cx="19489113" cy="5340663"/>
          </a:xfrm>
          <a:custGeom>
            <a:avLst/>
            <a:gdLst/>
            <a:ahLst/>
            <a:cxnLst/>
            <a:rect r="r" b="b" t="t" l="l"/>
            <a:pathLst>
              <a:path h="5340663" w="19489113">
                <a:moveTo>
                  <a:pt x="0" y="0"/>
                </a:moveTo>
                <a:lnTo>
                  <a:pt x="19489112" y="0"/>
                </a:lnTo>
                <a:lnTo>
                  <a:pt x="19489112"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38791" y="1618409"/>
            <a:ext cx="3631125" cy="6051874"/>
            <a:chOff x="0" y="0"/>
            <a:chExt cx="3810000" cy="6350000"/>
          </a:xfrm>
        </p:grpSpPr>
        <p:sp>
          <p:nvSpPr>
            <p:cNvPr name="Freeform 4" id="4"/>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4"/>
              <a:stretch>
                <a:fillRect l="-102945" t="0" r="-47210" b="0"/>
              </a:stretch>
            </a:blipFill>
          </p:spPr>
        </p:sp>
        <p:sp>
          <p:nvSpPr>
            <p:cNvPr name="Freeform 5" id="5"/>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C42263"/>
            </a:solidFill>
          </p:spPr>
        </p:sp>
      </p:grpSp>
      <p:grpSp>
        <p:nvGrpSpPr>
          <p:cNvPr name="Group 6" id="6"/>
          <p:cNvGrpSpPr>
            <a:grpSpLocks noChangeAspect="true"/>
          </p:cNvGrpSpPr>
          <p:nvPr/>
        </p:nvGrpSpPr>
        <p:grpSpPr>
          <a:xfrm rot="0">
            <a:off x="4950778" y="3262260"/>
            <a:ext cx="3631125" cy="6051874"/>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5"/>
              <a:stretch>
                <a:fillRect l="-74843" t="0" r="-74843"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292E6E"/>
            </a:solidFill>
          </p:spPr>
        </p:sp>
      </p:grpSp>
      <p:sp>
        <p:nvSpPr>
          <p:cNvPr name="Freeform 9" id="9"/>
          <p:cNvSpPr/>
          <p:nvPr/>
        </p:nvSpPr>
        <p:spPr>
          <a:xfrm flipH="true" flipV="true" rot="0">
            <a:off x="-226851" y="6288197"/>
            <a:ext cx="3899613" cy="5340663"/>
          </a:xfrm>
          <a:custGeom>
            <a:avLst/>
            <a:gdLst/>
            <a:ahLst/>
            <a:cxnLst/>
            <a:rect r="r" b="b" t="t" l="l"/>
            <a:pathLst>
              <a:path h="5340663" w="3899613">
                <a:moveTo>
                  <a:pt x="3899612" y="5340663"/>
                </a:moveTo>
                <a:lnTo>
                  <a:pt x="0" y="5340663"/>
                </a:lnTo>
                <a:lnTo>
                  <a:pt x="0" y="0"/>
                </a:lnTo>
                <a:lnTo>
                  <a:pt x="3899612" y="0"/>
                </a:lnTo>
                <a:lnTo>
                  <a:pt x="3899612" y="5340663"/>
                </a:lnTo>
                <a:close/>
              </a:path>
            </a:pathLst>
          </a:custGeom>
          <a:blipFill>
            <a:blip r:embed="rId2">
              <a:extLst>
                <a:ext uri="{96DAC541-7B7A-43D3-8B79-37D633B846F1}">
                  <asvg:svgBlip xmlns:asvg="http://schemas.microsoft.com/office/drawing/2016/SVG/main" r:embed="rId3"/>
                </a:ext>
              </a:extLst>
            </a:blip>
            <a:stretch>
              <a:fillRect l="-399770" t="0" r="0" b="0"/>
            </a:stretch>
          </a:blipFill>
        </p:spPr>
      </p:sp>
      <p:sp>
        <p:nvSpPr>
          <p:cNvPr name="Freeform 10" id="10"/>
          <p:cNvSpPr/>
          <p:nvPr/>
        </p:nvSpPr>
        <p:spPr>
          <a:xfrm flipH="false" flipV="false" rot="5400000">
            <a:off x="6402685" y="72575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123358" y="1599359"/>
            <a:ext cx="5223995" cy="2476500"/>
          </a:xfrm>
          <a:prstGeom prst="rect">
            <a:avLst/>
          </a:prstGeom>
        </p:spPr>
        <p:txBody>
          <a:bodyPr anchor="t" rtlCol="false" tIns="0" lIns="0" bIns="0" rIns="0">
            <a:spAutoFit/>
          </a:bodyPr>
          <a:lstStyle/>
          <a:p>
            <a:pPr algn="l">
              <a:lnSpc>
                <a:spcPts val="6480"/>
              </a:lnSpc>
            </a:pPr>
            <a:r>
              <a:rPr lang="en-US" sz="5400" b="true">
                <a:solidFill>
                  <a:srgbClr val="292E6E"/>
                </a:solidFill>
                <a:latin typeface="Ubuntu Bold"/>
                <a:ea typeface="Ubuntu Bold"/>
                <a:cs typeface="Ubuntu Bold"/>
                <a:sym typeface="Ubuntu Bold"/>
              </a:rPr>
              <a:t>Discussion &amp; Analysis of Results</a:t>
            </a:r>
          </a:p>
        </p:txBody>
      </p:sp>
      <p:sp>
        <p:nvSpPr>
          <p:cNvPr name="TextBox 12" id="12"/>
          <p:cNvSpPr txBox="true"/>
          <p:nvPr/>
        </p:nvSpPr>
        <p:spPr>
          <a:xfrm rot="0">
            <a:off x="10137514" y="5105400"/>
            <a:ext cx="7429426" cy="174942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Muli"/>
                <a:ea typeface="Muli"/>
                <a:cs typeface="Muli"/>
                <a:sym typeface="Muli"/>
              </a:rPr>
              <a:t>Hybrid DistilBERT captures nuanced meanings, making it robust for handling imbalanced datasets and complex texts.  </a:t>
            </a:r>
          </a:p>
          <a:p>
            <a:pPr algn="l" marL="431799" indent="-215899" lvl="1">
              <a:lnSpc>
                <a:spcPts val="2799"/>
              </a:lnSpc>
              <a:buFont typeface="Arial"/>
              <a:buChar char="•"/>
            </a:pPr>
            <a:r>
              <a:rPr lang="en-US" sz="1999">
                <a:solidFill>
                  <a:srgbClr val="000000"/>
                </a:solidFill>
                <a:latin typeface="Muli"/>
                <a:ea typeface="Muli"/>
                <a:cs typeface="Muli"/>
                <a:sym typeface="Muli"/>
              </a:rPr>
              <a:t>Traditional ML models are cost-effective and interpretable but lack deep contextual understanding.</a:t>
            </a:r>
          </a:p>
        </p:txBody>
      </p:sp>
      <p:sp>
        <p:nvSpPr>
          <p:cNvPr name="TextBox 13" id="13"/>
          <p:cNvSpPr txBox="true"/>
          <p:nvPr/>
        </p:nvSpPr>
        <p:spPr>
          <a:xfrm rot="0">
            <a:off x="10137514" y="4417334"/>
            <a:ext cx="1817795" cy="530225"/>
          </a:xfrm>
          <a:prstGeom prst="rect">
            <a:avLst/>
          </a:prstGeom>
        </p:spPr>
        <p:txBody>
          <a:bodyPr anchor="t" rtlCol="false" tIns="0" lIns="0" bIns="0" rIns="0">
            <a:spAutoFit/>
          </a:bodyPr>
          <a:lstStyle/>
          <a:p>
            <a:pPr algn="l">
              <a:lnSpc>
                <a:spcPts val="3999"/>
              </a:lnSpc>
            </a:pPr>
            <a:r>
              <a:rPr lang="en-US" sz="3999">
                <a:solidFill>
                  <a:srgbClr val="C42263"/>
                </a:solidFill>
                <a:latin typeface="Oswald"/>
                <a:ea typeface="Oswald"/>
                <a:cs typeface="Oswald"/>
                <a:sym typeface="Oswald"/>
              </a:rPr>
              <a:t>Insights</a:t>
            </a:r>
          </a:p>
        </p:txBody>
      </p:sp>
      <p:sp>
        <p:nvSpPr>
          <p:cNvPr name="TextBox 14" id="14"/>
          <p:cNvSpPr txBox="true"/>
          <p:nvPr/>
        </p:nvSpPr>
        <p:spPr>
          <a:xfrm rot="0">
            <a:off x="10137514" y="6942891"/>
            <a:ext cx="2259853" cy="530225"/>
          </a:xfrm>
          <a:prstGeom prst="rect">
            <a:avLst/>
          </a:prstGeom>
        </p:spPr>
        <p:txBody>
          <a:bodyPr anchor="t" rtlCol="false" tIns="0" lIns="0" bIns="0" rIns="0">
            <a:spAutoFit/>
          </a:bodyPr>
          <a:lstStyle/>
          <a:p>
            <a:pPr algn="l">
              <a:lnSpc>
                <a:spcPts val="3999"/>
              </a:lnSpc>
            </a:pPr>
            <a:r>
              <a:rPr lang="en-US" sz="3999">
                <a:solidFill>
                  <a:srgbClr val="C42263"/>
                </a:solidFill>
                <a:latin typeface="Oswald"/>
                <a:ea typeface="Oswald"/>
                <a:cs typeface="Oswald"/>
                <a:sym typeface="Oswald"/>
              </a:rPr>
              <a:t>Challenges</a:t>
            </a:r>
          </a:p>
        </p:txBody>
      </p:sp>
      <p:sp>
        <p:nvSpPr>
          <p:cNvPr name="TextBox 15" id="15"/>
          <p:cNvSpPr txBox="true"/>
          <p:nvPr/>
        </p:nvSpPr>
        <p:spPr>
          <a:xfrm rot="0">
            <a:off x="10137514" y="7701716"/>
            <a:ext cx="7429426" cy="174942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Muli"/>
                <a:ea typeface="Muli"/>
                <a:cs typeface="Muli"/>
                <a:sym typeface="Muli"/>
              </a:rPr>
              <a:t>Resource constraints during Hybrid DistilBERT fine-tuning required dataset size reduction.  </a:t>
            </a:r>
          </a:p>
          <a:p>
            <a:pPr algn="l" marL="431799" indent="-215899" lvl="1">
              <a:lnSpc>
                <a:spcPts val="2799"/>
              </a:lnSpc>
              <a:buFont typeface="Arial"/>
              <a:buChar char="•"/>
            </a:pPr>
            <a:r>
              <a:rPr lang="en-US" sz="1999">
                <a:solidFill>
                  <a:srgbClr val="000000"/>
                </a:solidFill>
                <a:latin typeface="Muli"/>
                <a:ea typeface="Muli"/>
                <a:cs typeface="Muli"/>
                <a:sym typeface="Muli"/>
              </a:rPr>
              <a:t>Overhead in deploying transformer models compared to traditional ones.</a:t>
            </a:r>
          </a:p>
          <a:p>
            <a:pPr algn="l">
              <a:lnSpc>
                <a:spcPts val="2799"/>
              </a:lnSpc>
            </a:pP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3" id="3"/>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76083"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337822" y="3059264"/>
            <a:ext cx="5663107" cy="5648949"/>
          </a:xfrm>
          <a:custGeom>
            <a:avLst/>
            <a:gdLst/>
            <a:ahLst/>
            <a:cxnLst/>
            <a:rect r="r" b="b" t="t" l="l"/>
            <a:pathLst>
              <a:path h="5648949" w="5663107">
                <a:moveTo>
                  <a:pt x="5663107" y="0"/>
                </a:moveTo>
                <a:lnTo>
                  <a:pt x="0" y="0"/>
                </a:lnTo>
                <a:lnTo>
                  <a:pt x="0" y="5648949"/>
                </a:lnTo>
                <a:lnTo>
                  <a:pt x="5663107" y="5648949"/>
                </a:lnTo>
                <a:lnTo>
                  <a:pt x="5663107" y="0"/>
                </a:lnTo>
                <a:close/>
              </a:path>
            </a:pathLst>
          </a:custGeom>
          <a:blipFill>
            <a:blip r:embed="rId6"/>
            <a:stretch>
              <a:fillRect l="0" t="0" r="0" b="0"/>
            </a:stretch>
          </a:blipFill>
        </p:spPr>
      </p:sp>
      <p:sp>
        <p:nvSpPr>
          <p:cNvPr name="TextBox 6" id="6"/>
          <p:cNvSpPr txBox="true"/>
          <p:nvPr/>
        </p:nvSpPr>
        <p:spPr>
          <a:xfrm rot="0">
            <a:off x="608757" y="2068664"/>
            <a:ext cx="7533754" cy="990600"/>
          </a:xfrm>
          <a:prstGeom prst="rect">
            <a:avLst/>
          </a:prstGeom>
        </p:spPr>
        <p:txBody>
          <a:bodyPr anchor="t" rtlCol="false" tIns="0" lIns="0" bIns="0" rIns="0">
            <a:spAutoFit/>
          </a:bodyPr>
          <a:lstStyle/>
          <a:p>
            <a:pPr algn="l">
              <a:lnSpc>
                <a:spcPts val="7679"/>
              </a:lnSpc>
            </a:pPr>
            <a:r>
              <a:rPr lang="en-US" sz="6399" b="true">
                <a:solidFill>
                  <a:srgbClr val="292E6E"/>
                </a:solidFill>
                <a:latin typeface="Ubuntu Bold"/>
                <a:ea typeface="Ubuntu Bold"/>
                <a:cs typeface="Ubuntu Bold"/>
                <a:sym typeface="Ubuntu Bold"/>
              </a:rPr>
              <a:t>Future Work:</a:t>
            </a:r>
          </a:p>
        </p:txBody>
      </p:sp>
      <p:sp>
        <p:nvSpPr>
          <p:cNvPr name="TextBox 7" id="7"/>
          <p:cNvSpPr txBox="true"/>
          <p:nvPr/>
        </p:nvSpPr>
        <p:spPr>
          <a:xfrm rot="0">
            <a:off x="608757" y="3575751"/>
            <a:ext cx="10268215" cy="2165350"/>
          </a:xfrm>
          <a:prstGeom prst="rect">
            <a:avLst/>
          </a:prstGeom>
        </p:spPr>
        <p:txBody>
          <a:bodyPr anchor="t" rtlCol="false" tIns="0" lIns="0" bIns="0" rIns="0">
            <a:spAutoFit/>
          </a:bodyPr>
          <a:lstStyle/>
          <a:p>
            <a:pPr algn="l">
              <a:lnSpc>
                <a:spcPts val="3499"/>
              </a:lnSpc>
            </a:pPr>
            <a:r>
              <a:rPr lang="en-US" sz="2499">
                <a:solidFill>
                  <a:srgbClr val="000000"/>
                </a:solidFill>
                <a:latin typeface="Muli"/>
                <a:ea typeface="Muli"/>
                <a:cs typeface="Muli"/>
                <a:sym typeface="Muli"/>
              </a:rPr>
              <a:t>Real-time sentiment analysis integration in business tools.</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The project focuses on using sentiment analysis to monitor customer satisfaction and prioritize issues in real-time. It includes live feedback processing, addressing critical negative reviews, and enhancing chatbots for empathetic and dynamic responses. </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798718" y="3798718"/>
            <a:ext cx="10465265" cy="2867830"/>
          </a:xfrm>
          <a:custGeom>
            <a:avLst/>
            <a:gdLst/>
            <a:ahLst/>
            <a:cxnLst/>
            <a:rect r="r" b="b" t="t" l="l"/>
            <a:pathLst>
              <a:path h="2867830" w="10465265">
                <a:moveTo>
                  <a:pt x="0" y="0"/>
                </a:moveTo>
                <a:lnTo>
                  <a:pt x="10465265" y="0"/>
                </a:lnTo>
                <a:lnTo>
                  <a:pt x="10465265" y="2867829"/>
                </a:lnTo>
                <a:lnTo>
                  <a:pt x="0" y="2867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1625661" y="3861964"/>
            <a:ext cx="10465265" cy="2867830"/>
          </a:xfrm>
          <a:custGeom>
            <a:avLst/>
            <a:gdLst/>
            <a:ahLst/>
            <a:cxnLst/>
            <a:rect r="r" b="b" t="t" l="l"/>
            <a:pathLst>
              <a:path h="2867830" w="10465265">
                <a:moveTo>
                  <a:pt x="0" y="2867829"/>
                </a:moveTo>
                <a:lnTo>
                  <a:pt x="10465265" y="2867829"/>
                </a:lnTo>
                <a:lnTo>
                  <a:pt x="10465265" y="0"/>
                </a:lnTo>
                <a:lnTo>
                  <a:pt x="0" y="0"/>
                </a:lnTo>
                <a:lnTo>
                  <a:pt x="0" y="28678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770555" y="7051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5400000">
            <a:off x="14493749" y="705174"/>
            <a:ext cx="727310" cy="2061962"/>
          </a:xfrm>
          <a:custGeom>
            <a:avLst/>
            <a:gdLst/>
            <a:ahLst/>
            <a:cxnLst/>
            <a:rect r="r" b="b" t="t" l="l"/>
            <a:pathLst>
              <a:path h="2061962" w="727310">
                <a:moveTo>
                  <a:pt x="0" y="2061962"/>
                </a:moveTo>
                <a:lnTo>
                  <a:pt x="727310" y="2061962"/>
                </a:lnTo>
                <a:lnTo>
                  <a:pt x="727310" y="0"/>
                </a:lnTo>
                <a:lnTo>
                  <a:pt x="0" y="0"/>
                </a:lnTo>
                <a:lnTo>
                  <a:pt x="0" y="206196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73471" y="1354838"/>
            <a:ext cx="7341058" cy="867410"/>
          </a:xfrm>
          <a:prstGeom prst="rect">
            <a:avLst/>
          </a:prstGeom>
        </p:spPr>
        <p:txBody>
          <a:bodyPr anchor="t" rtlCol="false" tIns="0" lIns="0" bIns="0" rIns="0">
            <a:spAutoFit/>
          </a:bodyPr>
          <a:lstStyle/>
          <a:p>
            <a:pPr algn="ctr">
              <a:lnSpc>
                <a:spcPts val="6399"/>
              </a:lnSpc>
            </a:pPr>
            <a:r>
              <a:rPr lang="en-US" sz="6399" b="true">
                <a:solidFill>
                  <a:srgbClr val="292E6E"/>
                </a:solidFill>
                <a:latin typeface="Ubuntu Bold"/>
                <a:ea typeface="Ubuntu Bold"/>
                <a:cs typeface="Ubuntu Bold"/>
                <a:sym typeface="Ubuntu Bold"/>
              </a:rPr>
              <a:t>Meet Our Team</a:t>
            </a:r>
          </a:p>
        </p:txBody>
      </p:sp>
      <p:sp>
        <p:nvSpPr>
          <p:cNvPr name="Freeform 7" id="7"/>
          <p:cNvSpPr/>
          <p:nvPr/>
        </p:nvSpPr>
        <p:spPr>
          <a:xfrm flipH="false" flipV="false" rot="0">
            <a:off x="-226851" y="-329966"/>
            <a:ext cx="19489113" cy="5340663"/>
          </a:xfrm>
          <a:custGeom>
            <a:avLst/>
            <a:gdLst/>
            <a:ahLst/>
            <a:cxnLst/>
            <a:rect r="r" b="b" t="t" l="l"/>
            <a:pathLst>
              <a:path h="5340663" w="19489113">
                <a:moveTo>
                  <a:pt x="0" y="0"/>
                </a:moveTo>
                <a:lnTo>
                  <a:pt x="19489112" y="0"/>
                </a:lnTo>
                <a:lnTo>
                  <a:pt x="19489112"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333245" y="3126525"/>
            <a:ext cx="7926055" cy="5894500"/>
          </a:xfrm>
          <a:custGeom>
            <a:avLst/>
            <a:gdLst/>
            <a:ahLst/>
            <a:cxnLst/>
            <a:rect r="r" b="b" t="t" l="l"/>
            <a:pathLst>
              <a:path h="5894500" w="7926055">
                <a:moveTo>
                  <a:pt x="0" y="0"/>
                </a:moveTo>
                <a:lnTo>
                  <a:pt x="7926055" y="0"/>
                </a:lnTo>
                <a:lnTo>
                  <a:pt x="7926055" y="5894500"/>
                </a:lnTo>
                <a:lnTo>
                  <a:pt x="0" y="5894500"/>
                </a:lnTo>
                <a:lnTo>
                  <a:pt x="0" y="0"/>
                </a:lnTo>
                <a:close/>
              </a:path>
            </a:pathLst>
          </a:custGeom>
          <a:blipFill>
            <a:blip r:embed="rId6"/>
            <a:stretch>
              <a:fillRect l="0" t="0" r="-11413" b="0"/>
            </a:stretch>
          </a:blipFill>
        </p:spPr>
      </p:sp>
      <p:sp>
        <p:nvSpPr>
          <p:cNvPr name="TextBox 9" id="9"/>
          <p:cNvSpPr txBox="true"/>
          <p:nvPr/>
        </p:nvSpPr>
        <p:spPr>
          <a:xfrm rot="0">
            <a:off x="1028700" y="4930754"/>
            <a:ext cx="7429426" cy="339725"/>
          </a:xfrm>
          <a:prstGeom prst="rect">
            <a:avLst/>
          </a:prstGeom>
        </p:spPr>
        <p:txBody>
          <a:bodyPr anchor="t" rtlCol="false" tIns="0" lIns="0" bIns="0" rIns="0">
            <a:spAutoFit/>
          </a:bodyPr>
          <a:lstStyle/>
          <a:p>
            <a:pPr algn="l">
              <a:lnSpc>
                <a:spcPts val="2799"/>
              </a:lnSpc>
            </a:pPr>
            <a:r>
              <a:rPr lang="en-US" sz="1999">
                <a:solidFill>
                  <a:srgbClr val="000000"/>
                </a:solidFill>
                <a:latin typeface="Muli"/>
                <a:ea typeface="Muli"/>
                <a:cs typeface="Muli"/>
                <a:sym typeface="Muli"/>
              </a:rPr>
              <a:t>Data preprocessing and integration of GloVe embeddings. </a:t>
            </a:r>
          </a:p>
        </p:txBody>
      </p:sp>
      <p:sp>
        <p:nvSpPr>
          <p:cNvPr name="TextBox 10" id="10"/>
          <p:cNvSpPr txBox="true"/>
          <p:nvPr/>
        </p:nvSpPr>
        <p:spPr>
          <a:xfrm rot="0">
            <a:off x="1028700" y="4076679"/>
            <a:ext cx="3539497" cy="530225"/>
          </a:xfrm>
          <a:prstGeom prst="rect">
            <a:avLst/>
          </a:prstGeom>
        </p:spPr>
        <p:txBody>
          <a:bodyPr anchor="t" rtlCol="false" tIns="0" lIns="0" bIns="0" rIns="0">
            <a:spAutoFit/>
          </a:bodyPr>
          <a:lstStyle/>
          <a:p>
            <a:pPr algn="l">
              <a:lnSpc>
                <a:spcPts val="3999"/>
              </a:lnSpc>
            </a:pPr>
            <a:r>
              <a:rPr lang="en-US" sz="3999">
                <a:solidFill>
                  <a:srgbClr val="C42263"/>
                </a:solidFill>
                <a:latin typeface="Oswald"/>
                <a:ea typeface="Oswald"/>
                <a:cs typeface="Oswald"/>
                <a:sym typeface="Oswald"/>
              </a:rPr>
              <a:t>Aravind Morigadi</a:t>
            </a:r>
          </a:p>
        </p:txBody>
      </p:sp>
      <p:sp>
        <p:nvSpPr>
          <p:cNvPr name="TextBox 11" id="11"/>
          <p:cNvSpPr txBox="true"/>
          <p:nvPr/>
        </p:nvSpPr>
        <p:spPr>
          <a:xfrm rot="0">
            <a:off x="1028700" y="6173777"/>
            <a:ext cx="3172802" cy="530225"/>
          </a:xfrm>
          <a:prstGeom prst="rect">
            <a:avLst/>
          </a:prstGeom>
        </p:spPr>
        <p:txBody>
          <a:bodyPr anchor="t" rtlCol="false" tIns="0" lIns="0" bIns="0" rIns="0">
            <a:spAutoFit/>
          </a:bodyPr>
          <a:lstStyle/>
          <a:p>
            <a:pPr algn="l">
              <a:lnSpc>
                <a:spcPts val="3999"/>
              </a:lnSpc>
            </a:pPr>
            <a:r>
              <a:rPr lang="en-US" sz="3999">
                <a:solidFill>
                  <a:srgbClr val="C42263"/>
                </a:solidFill>
                <a:latin typeface="Oswald"/>
                <a:ea typeface="Oswald"/>
                <a:cs typeface="Oswald"/>
                <a:sym typeface="Oswald"/>
              </a:rPr>
              <a:t>Sandeep Sangvi</a:t>
            </a:r>
          </a:p>
        </p:txBody>
      </p:sp>
      <p:sp>
        <p:nvSpPr>
          <p:cNvPr name="TextBox 12" id="12"/>
          <p:cNvSpPr txBox="true"/>
          <p:nvPr/>
        </p:nvSpPr>
        <p:spPr>
          <a:xfrm rot="0">
            <a:off x="1028700" y="7140575"/>
            <a:ext cx="7429426" cy="1044575"/>
          </a:xfrm>
          <a:prstGeom prst="rect">
            <a:avLst/>
          </a:prstGeom>
        </p:spPr>
        <p:txBody>
          <a:bodyPr anchor="t" rtlCol="false" tIns="0" lIns="0" bIns="0" rIns="0">
            <a:spAutoFit/>
          </a:bodyPr>
          <a:lstStyle/>
          <a:p>
            <a:pPr algn="l">
              <a:lnSpc>
                <a:spcPts val="2799"/>
              </a:lnSpc>
            </a:pPr>
            <a:r>
              <a:rPr lang="en-US" sz="1999">
                <a:solidFill>
                  <a:srgbClr val="000000"/>
                </a:solidFill>
                <a:latin typeface="Muli"/>
                <a:ea typeface="Muli"/>
                <a:cs typeface="Muli"/>
                <a:sym typeface="Muli"/>
              </a:rPr>
              <a:t>Implementation and evaluation of ML models &amp; Fine-tuning DistilBERT and result analysis.  </a:t>
            </a:r>
          </a:p>
          <a:p>
            <a:pPr algn="l">
              <a:lnSpc>
                <a:spcPts val="2799"/>
              </a:lnSpc>
            </a:pPr>
          </a:p>
        </p:txBody>
      </p:sp>
    </p:spTree>
  </p:cSld>
  <p:clrMapOvr>
    <a:masterClrMapping/>
  </p:clrMapOvr>
  <p:transition spd="fast">
    <p:wipe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307968"/>
            <a:ext cx="18288000" cy="5011518"/>
          </a:xfrm>
          <a:custGeom>
            <a:avLst/>
            <a:gdLst/>
            <a:ahLst/>
            <a:cxnLst/>
            <a:rect r="r" b="b" t="t" l="l"/>
            <a:pathLst>
              <a:path h="5011518" w="18288000">
                <a:moveTo>
                  <a:pt x="0" y="0"/>
                </a:moveTo>
                <a:lnTo>
                  <a:pt x="18288000" y="0"/>
                </a:lnTo>
                <a:lnTo>
                  <a:pt x="18288000" y="5011518"/>
                </a:lnTo>
                <a:lnTo>
                  <a:pt x="0" y="5011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803427"/>
            <a:ext cx="18288000" cy="5011518"/>
          </a:xfrm>
          <a:custGeom>
            <a:avLst/>
            <a:gdLst/>
            <a:ahLst/>
            <a:cxnLst/>
            <a:rect r="r" b="b" t="t" l="l"/>
            <a:pathLst>
              <a:path h="5011518" w="18288000">
                <a:moveTo>
                  <a:pt x="18288000" y="5011518"/>
                </a:moveTo>
                <a:lnTo>
                  <a:pt x="0" y="5011518"/>
                </a:lnTo>
                <a:lnTo>
                  <a:pt x="0" y="0"/>
                </a:lnTo>
                <a:lnTo>
                  <a:pt x="18288000" y="0"/>
                </a:lnTo>
                <a:lnTo>
                  <a:pt x="18288000" y="501151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696026" y="1166810"/>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6146935" y="7278205"/>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342489" y="4831832"/>
            <a:ext cx="7603022" cy="5455168"/>
          </a:xfrm>
          <a:custGeom>
            <a:avLst/>
            <a:gdLst/>
            <a:ahLst/>
            <a:cxnLst/>
            <a:rect r="r" b="b" t="t" l="l"/>
            <a:pathLst>
              <a:path h="5455168" w="7603022">
                <a:moveTo>
                  <a:pt x="0" y="0"/>
                </a:moveTo>
                <a:lnTo>
                  <a:pt x="7603022" y="0"/>
                </a:lnTo>
                <a:lnTo>
                  <a:pt x="7603022" y="5455168"/>
                </a:lnTo>
                <a:lnTo>
                  <a:pt x="0" y="5455168"/>
                </a:lnTo>
                <a:lnTo>
                  <a:pt x="0" y="0"/>
                </a:lnTo>
                <a:close/>
              </a:path>
            </a:pathLst>
          </a:custGeom>
          <a:blipFill>
            <a:blip r:embed="rId6"/>
            <a:stretch>
              <a:fillRect l="0" t="0" r="0" b="0"/>
            </a:stretch>
          </a:blipFill>
        </p:spPr>
      </p:sp>
      <p:sp>
        <p:nvSpPr>
          <p:cNvPr name="TextBox 7" id="7"/>
          <p:cNvSpPr txBox="true"/>
          <p:nvPr/>
        </p:nvSpPr>
        <p:spPr>
          <a:xfrm rot="0">
            <a:off x="3881331" y="3776821"/>
            <a:ext cx="10525337" cy="1404619"/>
          </a:xfrm>
          <a:prstGeom prst="rect">
            <a:avLst/>
          </a:prstGeom>
        </p:spPr>
        <p:txBody>
          <a:bodyPr anchor="t" rtlCol="false" tIns="0" lIns="0" bIns="0" rIns="0">
            <a:spAutoFit/>
          </a:bodyPr>
          <a:lstStyle/>
          <a:p>
            <a:pPr algn="ctr">
              <a:lnSpc>
                <a:spcPts val="10299"/>
              </a:lnSpc>
            </a:pPr>
            <a:r>
              <a:rPr lang="en-US" b="true" sz="10299">
                <a:solidFill>
                  <a:srgbClr val="292E6E"/>
                </a:solidFill>
                <a:latin typeface="Ubuntu Bold"/>
                <a:ea typeface="Ubuntu Bold"/>
                <a:cs typeface="Ubuntu Bold"/>
                <a:sym typeface="Ubuntu Bold"/>
              </a:rPr>
              <a:t>THANK YOU</a:t>
            </a:r>
          </a:p>
        </p:txBody>
      </p:sp>
      <p:sp>
        <p:nvSpPr>
          <p:cNvPr name="TextBox 8" id="8"/>
          <p:cNvSpPr txBox="true"/>
          <p:nvPr/>
        </p:nvSpPr>
        <p:spPr>
          <a:xfrm rot="0">
            <a:off x="5184796" y="5112755"/>
            <a:ext cx="7918409"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ea typeface="Oswald"/>
                <a:cs typeface="Oswald"/>
                <a:sym typeface="Oswald"/>
              </a:rPr>
              <a:t>FOR YOUR ATTENTION&amp; TIME</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TextBox 4" id="4"/>
          <p:cNvSpPr txBox="true"/>
          <p:nvPr/>
        </p:nvSpPr>
        <p:spPr>
          <a:xfrm rot="0">
            <a:off x="1822031" y="542507"/>
            <a:ext cx="7206825" cy="867410"/>
          </a:xfrm>
          <a:prstGeom prst="rect">
            <a:avLst/>
          </a:prstGeom>
        </p:spPr>
        <p:txBody>
          <a:bodyPr anchor="t" rtlCol="false" tIns="0" lIns="0" bIns="0" rIns="0">
            <a:spAutoFit/>
          </a:bodyPr>
          <a:lstStyle/>
          <a:p>
            <a:pPr algn="l">
              <a:lnSpc>
                <a:spcPts val="6399"/>
              </a:lnSpc>
            </a:pPr>
            <a:r>
              <a:rPr lang="en-US" sz="6399" b="true">
                <a:solidFill>
                  <a:srgbClr val="292E6E"/>
                </a:solidFill>
                <a:latin typeface="Ubuntu Bold"/>
                <a:ea typeface="Ubuntu Bold"/>
                <a:cs typeface="Ubuntu Bold"/>
                <a:sym typeface="Ubuntu Bold"/>
              </a:rPr>
              <a:t>Table Of Content</a:t>
            </a:r>
          </a:p>
        </p:txBody>
      </p:sp>
      <p:sp>
        <p:nvSpPr>
          <p:cNvPr name="TextBox 5" id="5"/>
          <p:cNvSpPr txBox="true"/>
          <p:nvPr/>
        </p:nvSpPr>
        <p:spPr>
          <a:xfrm rot="0">
            <a:off x="1822031" y="2685867"/>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01</a:t>
            </a:r>
          </a:p>
        </p:txBody>
      </p:sp>
      <p:sp>
        <p:nvSpPr>
          <p:cNvPr name="TextBox 6" id="6"/>
          <p:cNvSpPr txBox="true"/>
          <p:nvPr/>
        </p:nvSpPr>
        <p:spPr>
          <a:xfrm rot="0">
            <a:off x="6824498" y="2695392"/>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02</a:t>
            </a:r>
          </a:p>
        </p:txBody>
      </p:sp>
      <p:sp>
        <p:nvSpPr>
          <p:cNvPr name="TextBox 7" id="7"/>
          <p:cNvSpPr txBox="true"/>
          <p:nvPr/>
        </p:nvSpPr>
        <p:spPr>
          <a:xfrm rot="0">
            <a:off x="2896572" y="2830647"/>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Introduction</a:t>
            </a:r>
          </a:p>
        </p:txBody>
      </p:sp>
      <p:sp>
        <p:nvSpPr>
          <p:cNvPr name="TextBox 8" id="8"/>
          <p:cNvSpPr txBox="true"/>
          <p:nvPr/>
        </p:nvSpPr>
        <p:spPr>
          <a:xfrm rot="0">
            <a:off x="8133415" y="2860809"/>
            <a:ext cx="2963376" cy="460375"/>
          </a:xfrm>
          <a:prstGeom prst="rect">
            <a:avLst/>
          </a:prstGeom>
        </p:spPr>
        <p:txBody>
          <a:bodyPr anchor="t" rtlCol="false" tIns="0" lIns="0" bIns="0" rIns="0">
            <a:spAutoFit/>
          </a:bodyPr>
          <a:lstStyle/>
          <a:p>
            <a:pPr algn="l">
              <a:lnSpc>
                <a:spcPts val="3500"/>
              </a:lnSpc>
            </a:pPr>
            <a:r>
              <a:rPr lang="en-US" sz="3500">
                <a:solidFill>
                  <a:srgbClr val="292E6E"/>
                </a:solidFill>
                <a:latin typeface="Oswald"/>
                <a:ea typeface="Oswald"/>
                <a:cs typeface="Oswald"/>
                <a:sym typeface="Oswald"/>
              </a:rPr>
              <a:t>Literature Review</a:t>
            </a:r>
          </a:p>
        </p:txBody>
      </p:sp>
      <p:sp>
        <p:nvSpPr>
          <p:cNvPr name="TextBox 9" id="9"/>
          <p:cNvSpPr txBox="true"/>
          <p:nvPr/>
        </p:nvSpPr>
        <p:spPr>
          <a:xfrm rot="0">
            <a:off x="1756329" y="5115110"/>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04</a:t>
            </a:r>
          </a:p>
        </p:txBody>
      </p:sp>
      <p:sp>
        <p:nvSpPr>
          <p:cNvPr name="TextBox 10" id="10"/>
          <p:cNvSpPr txBox="true"/>
          <p:nvPr/>
        </p:nvSpPr>
        <p:spPr>
          <a:xfrm rot="0">
            <a:off x="6824498" y="5115110"/>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05</a:t>
            </a:r>
          </a:p>
        </p:txBody>
      </p:sp>
      <p:sp>
        <p:nvSpPr>
          <p:cNvPr name="TextBox 11" id="11"/>
          <p:cNvSpPr txBox="true"/>
          <p:nvPr/>
        </p:nvSpPr>
        <p:spPr>
          <a:xfrm rot="0">
            <a:off x="2867025" y="5250365"/>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Approach</a:t>
            </a:r>
          </a:p>
        </p:txBody>
      </p:sp>
      <p:sp>
        <p:nvSpPr>
          <p:cNvPr name="TextBox 12" id="12"/>
          <p:cNvSpPr txBox="true"/>
          <p:nvPr/>
        </p:nvSpPr>
        <p:spPr>
          <a:xfrm rot="0">
            <a:off x="8206697" y="5219700"/>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Implementation</a:t>
            </a:r>
          </a:p>
        </p:txBody>
      </p:sp>
      <p:sp>
        <p:nvSpPr>
          <p:cNvPr name="TextBox 13" id="13"/>
          <p:cNvSpPr txBox="true"/>
          <p:nvPr/>
        </p:nvSpPr>
        <p:spPr>
          <a:xfrm rot="0">
            <a:off x="12255924" y="2685867"/>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03</a:t>
            </a:r>
          </a:p>
        </p:txBody>
      </p:sp>
      <p:sp>
        <p:nvSpPr>
          <p:cNvPr name="TextBox 14" id="14"/>
          <p:cNvSpPr txBox="true"/>
          <p:nvPr/>
        </p:nvSpPr>
        <p:spPr>
          <a:xfrm rot="0">
            <a:off x="13567617" y="2790960"/>
            <a:ext cx="3733300"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Corpus Acquisition</a:t>
            </a:r>
          </a:p>
        </p:txBody>
      </p:sp>
      <p:sp>
        <p:nvSpPr>
          <p:cNvPr name="TextBox 15" id="15"/>
          <p:cNvSpPr txBox="true"/>
          <p:nvPr/>
        </p:nvSpPr>
        <p:spPr>
          <a:xfrm rot="0">
            <a:off x="12325265" y="5084445"/>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06</a:t>
            </a:r>
          </a:p>
        </p:txBody>
      </p:sp>
      <p:sp>
        <p:nvSpPr>
          <p:cNvPr name="TextBox 16" id="16"/>
          <p:cNvSpPr txBox="true"/>
          <p:nvPr/>
        </p:nvSpPr>
        <p:spPr>
          <a:xfrm rot="0">
            <a:off x="13567617" y="5219700"/>
            <a:ext cx="3770419"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Experimental Setup</a:t>
            </a:r>
          </a:p>
        </p:txBody>
      </p:sp>
      <p:sp>
        <p:nvSpPr>
          <p:cNvPr name="AutoShape 17" id="17"/>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18" id="18"/>
          <p:cNvSpPr/>
          <p:nvPr/>
        </p:nvSpPr>
        <p:spPr>
          <a:xfrm flipH="false" flipV="false" rot="5400000">
            <a:off x="14228313" y="-22959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822031" y="7839075"/>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07</a:t>
            </a:r>
          </a:p>
        </p:txBody>
      </p:sp>
      <p:sp>
        <p:nvSpPr>
          <p:cNvPr name="TextBox 20" id="20"/>
          <p:cNvSpPr txBox="true"/>
          <p:nvPr/>
        </p:nvSpPr>
        <p:spPr>
          <a:xfrm rot="0">
            <a:off x="6824498" y="7748270"/>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08</a:t>
            </a:r>
          </a:p>
        </p:txBody>
      </p:sp>
      <p:sp>
        <p:nvSpPr>
          <p:cNvPr name="TextBox 21" id="21"/>
          <p:cNvSpPr txBox="true"/>
          <p:nvPr/>
        </p:nvSpPr>
        <p:spPr>
          <a:xfrm rot="0">
            <a:off x="12274974" y="7810817"/>
            <a:ext cx="1044993" cy="848360"/>
          </a:xfrm>
          <a:prstGeom prst="rect">
            <a:avLst/>
          </a:prstGeom>
        </p:spPr>
        <p:txBody>
          <a:bodyPr anchor="t" rtlCol="false" tIns="0" lIns="0" bIns="0" rIns="0">
            <a:spAutoFit/>
          </a:bodyPr>
          <a:lstStyle/>
          <a:p>
            <a:pPr algn="l">
              <a:lnSpc>
                <a:spcPts val="6399"/>
              </a:lnSpc>
            </a:pPr>
            <a:r>
              <a:rPr lang="en-US" sz="6399" b="true">
                <a:solidFill>
                  <a:srgbClr val="C42263"/>
                </a:solidFill>
                <a:latin typeface="Oswald Bold"/>
                <a:ea typeface="Oswald Bold"/>
                <a:cs typeface="Oswald Bold"/>
                <a:sym typeface="Oswald Bold"/>
              </a:rPr>
              <a:t>09</a:t>
            </a:r>
          </a:p>
        </p:txBody>
      </p:sp>
      <p:sp>
        <p:nvSpPr>
          <p:cNvPr name="TextBox 22" id="22"/>
          <p:cNvSpPr txBox="true"/>
          <p:nvPr/>
        </p:nvSpPr>
        <p:spPr>
          <a:xfrm rot="0">
            <a:off x="2896572" y="8066405"/>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Results</a:t>
            </a:r>
          </a:p>
        </p:txBody>
      </p:sp>
      <p:sp>
        <p:nvSpPr>
          <p:cNvPr name="TextBox 23" id="23"/>
          <p:cNvSpPr txBox="true"/>
          <p:nvPr/>
        </p:nvSpPr>
        <p:spPr>
          <a:xfrm rot="0">
            <a:off x="13560987" y="7946072"/>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Future Work</a:t>
            </a:r>
          </a:p>
        </p:txBody>
      </p:sp>
      <p:sp>
        <p:nvSpPr>
          <p:cNvPr name="TextBox 24" id="24"/>
          <p:cNvSpPr txBox="true"/>
          <p:nvPr/>
        </p:nvSpPr>
        <p:spPr>
          <a:xfrm rot="0">
            <a:off x="8133415" y="7883525"/>
            <a:ext cx="3512414"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ea typeface="Oswald"/>
                <a:cs typeface="Oswald"/>
                <a:sym typeface="Oswald"/>
              </a:rPr>
              <a:t>Analysis of results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4" id="4"/>
          <p:cNvSpPr/>
          <p:nvPr/>
        </p:nvSpPr>
        <p:spPr>
          <a:xfrm flipH="false" flipV="false" rot="0">
            <a:off x="9144000" y="1128317"/>
            <a:ext cx="6718041" cy="4114800"/>
          </a:xfrm>
          <a:custGeom>
            <a:avLst/>
            <a:gdLst/>
            <a:ahLst/>
            <a:cxnLst/>
            <a:rect r="r" b="b" t="t" l="l"/>
            <a:pathLst>
              <a:path h="4114800" w="6718041">
                <a:moveTo>
                  <a:pt x="0" y="0"/>
                </a:moveTo>
                <a:lnTo>
                  <a:pt x="6718041" y="0"/>
                </a:lnTo>
                <a:lnTo>
                  <a:pt x="67180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92565" y="260907"/>
            <a:ext cx="6279885" cy="867410"/>
          </a:xfrm>
          <a:prstGeom prst="rect">
            <a:avLst/>
          </a:prstGeom>
        </p:spPr>
        <p:txBody>
          <a:bodyPr anchor="t" rtlCol="false" tIns="0" lIns="0" bIns="0" rIns="0">
            <a:spAutoFit/>
          </a:bodyPr>
          <a:lstStyle/>
          <a:p>
            <a:pPr algn="l">
              <a:lnSpc>
                <a:spcPts val="6399"/>
              </a:lnSpc>
            </a:pPr>
            <a:r>
              <a:rPr lang="en-US" sz="6399" b="true">
                <a:solidFill>
                  <a:srgbClr val="292E6E"/>
                </a:solidFill>
                <a:latin typeface="Ubuntu Bold"/>
                <a:ea typeface="Ubuntu Bold"/>
                <a:cs typeface="Ubuntu Bold"/>
                <a:sym typeface="Ubuntu Bold"/>
              </a:rPr>
              <a:t>Introduction</a:t>
            </a:r>
          </a:p>
        </p:txBody>
      </p:sp>
      <p:sp>
        <p:nvSpPr>
          <p:cNvPr name="TextBox 6" id="6"/>
          <p:cNvSpPr txBox="true"/>
          <p:nvPr/>
        </p:nvSpPr>
        <p:spPr>
          <a:xfrm rot="0">
            <a:off x="1892565" y="1325167"/>
            <a:ext cx="6460869" cy="347980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This project simplifies how developers handle user feedback and log data by using NLP technique. Our goal is to speed up error detection and resolution, helping developers fix problems faster and more effectively which speeds up error detection and resolution, improving app quality and user satisfaction.</a:t>
            </a:r>
          </a:p>
        </p:txBody>
      </p:sp>
      <p:sp>
        <p:nvSpPr>
          <p:cNvPr name="TextBox 7" id="7"/>
          <p:cNvSpPr txBox="true"/>
          <p:nvPr/>
        </p:nvSpPr>
        <p:spPr>
          <a:xfrm rot="0">
            <a:off x="9836744" y="2816763"/>
            <a:ext cx="5332552" cy="1727200"/>
          </a:xfrm>
          <a:prstGeom prst="rect">
            <a:avLst/>
          </a:prstGeom>
        </p:spPr>
        <p:txBody>
          <a:bodyPr anchor="t" rtlCol="false" tIns="0" lIns="0" bIns="0" rIns="0">
            <a:spAutoFit/>
          </a:bodyPr>
          <a:lstStyle/>
          <a:p>
            <a:pPr algn="ctr">
              <a:lnSpc>
                <a:spcPts val="3499"/>
              </a:lnSpc>
            </a:pPr>
            <a:r>
              <a:rPr lang="en-US" sz="2499">
                <a:solidFill>
                  <a:srgbClr val="000000"/>
                </a:solidFill>
                <a:latin typeface="Muli"/>
                <a:ea typeface="Muli"/>
                <a:cs typeface="Muli"/>
                <a:sym typeface="Muli"/>
              </a:rPr>
              <a:t>Evaluate both traditional machine learning models and state-of-the-art transformer models like DistilBERT. </a:t>
            </a:r>
          </a:p>
        </p:txBody>
      </p:sp>
      <p:sp>
        <p:nvSpPr>
          <p:cNvPr name="TextBox 8" id="8"/>
          <p:cNvSpPr txBox="true"/>
          <p:nvPr/>
        </p:nvSpPr>
        <p:spPr>
          <a:xfrm rot="0">
            <a:off x="11021332" y="2026825"/>
            <a:ext cx="2963376"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Research</a:t>
            </a:r>
          </a:p>
        </p:txBody>
      </p:sp>
      <p:sp>
        <p:nvSpPr>
          <p:cNvPr name="Freeform 9" id="9"/>
          <p:cNvSpPr/>
          <p:nvPr/>
        </p:nvSpPr>
        <p:spPr>
          <a:xfrm flipH="false" flipV="false" rot="0">
            <a:off x="7992466" y="5043883"/>
            <a:ext cx="9266834" cy="5675936"/>
          </a:xfrm>
          <a:custGeom>
            <a:avLst/>
            <a:gdLst/>
            <a:ahLst/>
            <a:cxnLst/>
            <a:rect r="r" b="b" t="t" l="l"/>
            <a:pathLst>
              <a:path h="5675936" w="9266834">
                <a:moveTo>
                  <a:pt x="0" y="0"/>
                </a:moveTo>
                <a:lnTo>
                  <a:pt x="9266834" y="0"/>
                </a:lnTo>
                <a:lnTo>
                  <a:pt x="9266834" y="5675936"/>
                </a:lnTo>
                <a:lnTo>
                  <a:pt x="0" y="5675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63979" y="5243117"/>
            <a:ext cx="6718041" cy="4114800"/>
          </a:xfrm>
          <a:custGeom>
            <a:avLst/>
            <a:gdLst/>
            <a:ahLst/>
            <a:cxnLst/>
            <a:rect r="r" b="b" t="t" l="l"/>
            <a:pathLst>
              <a:path h="4114800" w="6718041">
                <a:moveTo>
                  <a:pt x="0" y="0"/>
                </a:moveTo>
                <a:lnTo>
                  <a:pt x="6718041" y="0"/>
                </a:lnTo>
                <a:lnTo>
                  <a:pt x="67180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144000" y="6836171"/>
            <a:ext cx="7163522" cy="2603500"/>
          </a:xfrm>
          <a:prstGeom prst="rect">
            <a:avLst/>
          </a:prstGeom>
        </p:spPr>
        <p:txBody>
          <a:bodyPr anchor="t" rtlCol="false" tIns="0" lIns="0" bIns="0" rIns="0">
            <a:spAutoFit/>
          </a:bodyPr>
          <a:lstStyle/>
          <a:p>
            <a:pPr algn="ctr">
              <a:lnSpc>
                <a:spcPts val="3499"/>
              </a:lnSpc>
            </a:pPr>
            <a:r>
              <a:rPr lang="en-US" sz="2499">
                <a:solidFill>
                  <a:srgbClr val="000000"/>
                </a:solidFill>
                <a:latin typeface="Muli"/>
                <a:ea typeface="Muli"/>
                <a:cs typeface="Muli"/>
                <a:sym typeface="Muli"/>
              </a:rPr>
              <a:t>The project addresses challenges like handling large volumes of unstructured user feedback and logs, which complicate issue identification and prioritization. Additionally, the slow and time-consuming error detection process delays resolution efforts.</a:t>
            </a:r>
          </a:p>
        </p:txBody>
      </p:sp>
      <p:sp>
        <p:nvSpPr>
          <p:cNvPr name="TextBox 12" id="12"/>
          <p:cNvSpPr txBox="true"/>
          <p:nvPr/>
        </p:nvSpPr>
        <p:spPr>
          <a:xfrm rot="0">
            <a:off x="11021332" y="6048771"/>
            <a:ext cx="3685794"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Problem Statement</a:t>
            </a:r>
          </a:p>
        </p:txBody>
      </p:sp>
      <p:sp>
        <p:nvSpPr>
          <p:cNvPr name="TextBox 13" id="13"/>
          <p:cNvSpPr txBox="true"/>
          <p:nvPr/>
        </p:nvSpPr>
        <p:spPr>
          <a:xfrm rot="0">
            <a:off x="2456723" y="6804629"/>
            <a:ext cx="5332552" cy="1727200"/>
          </a:xfrm>
          <a:prstGeom prst="rect">
            <a:avLst/>
          </a:prstGeom>
        </p:spPr>
        <p:txBody>
          <a:bodyPr anchor="t" rtlCol="false" tIns="0" lIns="0" bIns="0" rIns="0">
            <a:spAutoFit/>
          </a:bodyPr>
          <a:lstStyle/>
          <a:p>
            <a:pPr algn="ctr">
              <a:lnSpc>
                <a:spcPts val="3499"/>
              </a:lnSpc>
            </a:pPr>
            <a:r>
              <a:rPr lang="en-US" sz="2499">
                <a:solidFill>
                  <a:srgbClr val="000000"/>
                </a:solidFill>
                <a:latin typeface="Muli"/>
                <a:ea typeface="Muli"/>
                <a:cs typeface="Muli"/>
                <a:sym typeface="Muli"/>
              </a:rPr>
              <a:t>Sentiment analysis helps in understanding user feedback, enabling businesses to refine services.</a:t>
            </a:r>
          </a:p>
        </p:txBody>
      </p:sp>
      <p:sp>
        <p:nvSpPr>
          <p:cNvPr name="TextBox 14" id="14"/>
          <p:cNvSpPr txBox="true"/>
          <p:nvPr/>
        </p:nvSpPr>
        <p:spPr>
          <a:xfrm rot="0">
            <a:off x="3334094" y="6048771"/>
            <a:ext cx="3396827"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19977" y="0"/>
            <a:ext cx="19489113" cy="5340663"/>
          </a:xfrm>
          <a:custGeom>
            <a:avLst/>
            <a:gdLst/>
            <a:ahLst/>
            <a:cxnLst/>
            <a:rect r="r" b="b" t="t" l="l"/>
            <a:pathLst>
              <a:path h="5340663" w="19489113">
                <a:moveTo>
                  <a:pt x="0" y="0"/>
                </a:moveTo>
                <a:lnTo>
                  <a:pt x="19489113" y="0"/>
                </a:lnTo>
                <a:lnTo>
                  <a:pt x="1948911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38419" y="1406500"/>
            <a:ext cx="14498775" cy="8880500"/>
          </a:xfrm>
          <a:custGeom>
            <a:avLst/>
            <a:gdLst/>
            <a:ahLst/>
            <a:cxnLst/>
            <a:rect r="r" b="b" t="t" l="l"/>
            <a:pathLst>
              <a:path h="8880500" w="14498775">
                <a:moveTo>
                  <a:pt x="0" y="0"/>
                </a:moveTo>
                <a:lnTo>
                  <a:pt x="14498774" y="0"/>
                </a:lnTo>
                <a:lnTo>
                  <a:pt x="14498774" y="8880500"/>
                </a:lnTo>
                <a:lnTo>
                  <a:pt x="0" y="8880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0807" y="2057400"/>
            <a:ext cx="4485132" cy="8229600"/>
          </a:xfrm>
          <a:custGeom>
            <a:avLst/>
            <a:gdLst/>
            <a:ahLst/>
            <a:cxnLst/>
            <a:rect r="r" b="b" t="t" l="l"/>
            <a:pathLst>
              <a:path h="8229600" w="4485132">
                <a:moveTo>
                  <a:pt x="0" y="0"/>
                </a:moveTo>
                <a:lnTo>
                  <a:pt x="4485132" y="0"/>
                </a:lnTo>
                <a:lnTo>
                  <a:pt x="4485132" y="8229600"/>
                </a:lnTo>
                <a:lnTo>
                  <a:pt x="0" y="8229600"/>
                </a:lnTo>
                <a:lnTo>
                  <a:pt x="0" y="0"/>
                </a:lnTo>
                <a:close/>
              </a:path>
            </a:pathLst>
          </a:custGeom>
          <a:blipFill>
            <a:blip r:embed="rId6"/>
            <a:stretch>
              <a:fillRect l="0" t="0" r="0" b="0"/>
            </a:stretch>
          </a:blipFill>
        </p:spPr>
      </p:sp>
      <p:sp>
        <p:nvSpPr>
          <p:cNvPr name="TextBox 5" id="5"/>
          <p:cNvSpPr txBox="true"/>
          <p:nvPr/>
        </p:nvSpPr>
        <p:spPr>
          <a:xfrm rot="0">
            <a:off x="6566113" y="2651281"/>
            <a:ext cx="7243386" cy="990600"/>
          </a:xfrm>
          <a:prstGeom prst="rect">
            <a:avLst/>
          </a:prstGeom>
        </p:spPr>
        <p:txBody>
          <a:bodyPr anchor="t" rtlCol="false" tIns="0" lIns="0" bIns="0" rIns="0">
            <a:spAutoFit/>
          </a:bodyPr>
          <a:lstStyle/>
          <a:p>
            <a:pPr algn="ctr">
              <a:lnSpc>
                <a:spcPts val="7679"/>
              </a:lnSpc>
            </a:pPr>
            <a:r>
              <a:rPr lang="en-US" sz="6399" b="true">
                <a:solidFill>
                  <a:srgbClr val="292E6E"/>
                </a:solidFill>
                <a:latin typeface="Ubuntu Bold"/>
                <a:ea typeface="Ubuntu Bold"/>
                <a:cs typeface="Ubuntu Bold"/>
                <a:sym typeface="Ubuntu Bold"/>
              </a:rPr>
              <a:t>Literature Review</a:t>
            </a:r>
          </a:p>
        </p:txBody>
      </p:sp>
      <p:sp>
        <p:nvSpPr>
          <p:cNvPr name="TextBox 6" id="6"/>
          <p:cNvSpPr txBox="true"/>
          <p:nvPr/>
        </p:nvSpPr>
        <p:spPr>
          <a:xfrm rot="0">
            <a:off x="5004146" y="3808635"/>
            <a:ext cx="10993151" cy="518985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Muli"/>
                <a:ea typeface="Muli"/>
                <a:cs typeface="Muli"/>
                <a:sym typeface="Muli"/>
              </a:rPr>
              <a:t>The literature highlights key advancements in software engineering using NLP and machine learning techniques. Guzman et al. (2014) explored sentiment analysis to interpret user emotions in bug reports and reviews, enhancing software quality, while Antoniol et al. (2008) introduced automated bug report categorization, enabling faster issue resolution through NLP techniques. He et al. (2018) proposed hybrid approaches combining statistical methods and machine learning for anomaly detection in software monitoring, ensuring efficient issue identification. </a:t>
            </a:r>
          </a:p>
          <a:p>
            <a:pPr algn="just" marL="496571" indent="-248285" lvl="1">
              <a:lnSpc>
                <a:spcPts val="3220"/>
              </a:lnSpc>
              <a:buFont typeface="Arial"/>
              <a:buChar char="•"/>
            </a:pPr>
            <a:r>
              <a:rPr lang="en-US" sz="2300">
                <a:solidFill>
                  <a:srgbClr val="000000"/>
                </a:solidFill>
                <a:latin typeface="Muli"/>
                <a:ea typeface="Muli"/>
                <a:cs typeface="Muli"/>
                <a:sym typeface="Muli"/>
              </a:rPr>
              <a:t>Traditional models like Logistic Regression and SVM, paired with word embeddings such as GloVe, provide strong baseline performance, but recent developments in transformer-based models like DistilBERT, fine-tuned on domain-specific data using HuggingFace tools, significantly improve context understanding and accuracy in software-specific tasks.</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760849"/>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02942" y="2629633"/>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73301" y="2629633"/>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7044" y="2629633"/>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39805" y="2398839"/>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555567" y="231888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b="true">
                <a:solidFill>
                  <a:srgbClr val="292E6E"/>
                </a:solidFill>
                <a:latin typeface="Ubuntu Bold"/>
                <a:ea typeface="Ubuntu Bold"/>
                <a:cs typeface="Ubuntu Bold"/>
                <a:sym typeface="Ubuntu Bold"/>
              </a:rPr>
              <a:t>Corpus Acquisition &amp; Approach</a:t>
            </a:r>
          </a:p>
        </p:txBody>
      </p:sp>
      <p:sp>
        <p:nvSpPr>
          <p:cNvPr name="Freeform 9" id="9"/>
          <p:cNvSpPr/>
          <p:nvPr/>
        </p:nvSpPr>
        <p:spPr>
          <a:xfrm flipH="false" flipV="false" rot="5400000">
            <a:off x="904370" y="-365936"/>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591467" y="-365936"/>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139805" y="2705833"/>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01</a:t>
            </a:r>
          </a:p>
        </p:txBody>
      </p:sp>
      <p:sp>
        <p:nvSpPr>
          <p:cNvPr name="TextBox 12" id="12"/>
          <p:cNvSpPr txBox="true"/>
          <p:nvPr/>
        </p:nvSpPr>
        <p:spPr>
          <a:xfrm rot="0">
            <a:off x="6563516" y="2705833"/>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02</a:t>
            </a:r>
          </a:p>
        </p:txBody>
      </p:sp>
      <p:sp>
        <p:nvSpPr>
          <p:cNvPr name="Freeform 13" id="13"/>
          <p:cNvSpPr/>
          <p:nvPr/>
        </p:nvSpPr>
        <p:spPr>
          <a:xfrm flipH="false" flipV="false" rot="0">
            <a:off x="10925926" y="231888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923209" y="2670177"/>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03</a:t>
            </a:r>
          </a:p>
        </p:txBody>
      </p:sp>
      <p:sp>
        <p:nvSpPr>
          <p:cNvPr name="TextBox 15" id="15"/>
          <p:cNvSpPr txBox="true"/>
          <p:nvPr/>
        </p:nvSpPr>
        <p:spPr>
          <a:xfrm rot="0">
            <a:off x="584453" y="4876695"/>
            <a:ext cx="4263374" cy="1452245"/>
          </a:xfrm>
          <a:prstGeom prst="rect">
            <a:avLst/>
          </a:prstGeom>
        </p:spPr>
        <p:txBody>
          <a:bodyPr anchor="t" rtlCol="false" tIns="0" lIns="0" bIns="0" rIns="0">
            <a:spAutoFit/>
          </a:bodyPr>
          <a:lstStyle/>
          <a:p>
            <a:pPr algn="ctr">
              <a:lnSpc>
                <a:spcPts val="2380"/>
              </a:lnSpc>
            </a:pPr>
            <a:r>
              <a:rPr lang="en-US" sz="1700">
                <a:solidFill>
                  <a:srgbClr val="000000"/>
                </a:solidFill>
                <a:latin typeface="Muli"/>
                <a:ea typeface="Muli"/>
                <a:cs typeface="Muli"/>
                <a:sym typeface="Muli"/>
              </a:rPr>
              <a:t>The project uses Kaggle's "Reviews for Classification" dataset with 26,966 labeled records, categorizing sentiments as positive, negative, or neutral based on customer reviews.</a:t>
            </a:r>
          </a:p>
        </p:txBody>
      </p:sp>
      <p:sp>
        <p:nvSpPr>
          <p:cNvPr name="TextBox 16" id="16"/>
          <p:cNvSpPr txBox="true"/>
          <p:nvPr/>
        </p:nvSpPr>
        <p:spPr>
          <a:xfrm rot="0">
            <a:off x="1007627" y="3848102"/>
            <a:ext cx="3773604"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Corpus Acquisition</a:t>
            </a:r>
          </a:p>
        </p:txBody>
      </p:sp>
      <p:sp>
        <p:nvSpPr>
          <p:cNvPr name="TextBox 17" id="17"/>
          <p:cNvSpPr txBox="true"/>
          <p:nvPr/>
        </p:nvSpPr>
        <p:spPr>
          <a:xfrm rot="0">
            <a:off x="5119036" y="4741799"/>
            <a:ext cx="3778065" cy="2042795"/>
          </a:xfrm>
          <a:prstGeom prst="rect">
            <a:avLst/>
          </a:prstGeom>
        </p:spPr>
        <p:txBody>
          <a:bodyPr anchor="t" rtlCol="false" tIns="0" lIns="0" bIns="0" rIns="0">
            <a:spAutoFit/>
          </a:bodyPr>
          <a:lstStyle/>
          <a:p>
            <a:pPr algn="ctr">
              <a:lnSpc>
                <a:spcPts val="2380"/>
              </a:lnSpc>
            </a:pPr>
            <a:r>
              <a:rPr lang="en-US" sz="1700">
                <a:solidFill>
                  <a:srgbClr val="000000"/>
                </a:solidFill>
                <a:latin typeface="Muli"/>
                <a:ea typeface="Muli"/>
                <a:cs typeface="Muli"/>
                <a:sym typeface="Muli"/>
              </a:rPr>
              <a:t>The dataset comprises 26,966 customer reviews sourced from Kaggle, labeled for sentiment analysis into positive, negative, or neutral categories, providing a robust foundation for training and evaluation.</a:t>
            </a:r>
          </a:p>
        </p:txBody>
      </p:sp>
      <p:sp>
        <p:nvSpPr>
          <p:cNvPr name="TextBox 18" id="18"/>
          <p:cNvSpPr txBox="true"/>
          <p:nvPr/>
        </p:nvSpPr>
        <p:spPr>
          <a:xfrm rot="0">
            <a:off x="5828950" y="3906774"/>
            <a:ext cx="2963376"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Data Collection</a:t>
            </a:r>
          </a:p>
        </p:txBody>
      </p:sp>
      <p:sp>
        <p:nvSpPr>
          <p:cNvPr name="TextBox 19" id="19"/>
          <p:cNvSpPr txBox="true"/>
          <p:nvPr/>
        </p:nvSpPr>
        <p:spPr>
          <a:xfrm rot="0">
            <a:off x="9631706" y="4484375"/>
            <a:ext cx="3628000" cy="2338070"/>
          </a:xfrm>
          <a:prstGeom prst="rect">
            <a:avLst/>
          </a:prstGeom>
        </p:spPr>
        <p:txBody>
          <a:bodyPr anchor="t" rtlCol="false" tIns="0" lIns="0" bIns="0" rIns="0">
            <a:spAutoFit/>
          </a:bodyPr>
          <a:lstStyle/>
          <a:p>
            <a:pPr algn="ctr">
              <a:lnSpc>
                <a:spcPts val="2380"/>
              </a:lnSpc>
            </a:pPr>
            <a:r>
              <a:rPr lang="en-US" sz="1700">
                <a:solidFill>
                  <a:srgbClr val="000000"/>
                </a:solidFill>
                <a:latin typeface="Muli"/>
                <a:ea typeface="Muli"/>
                <a:cs typeface="Muli"/>
                <a:sym typeface="Muli"/>
              </a:rPr>
              <a:t>Preprocessing steps include lowercasing, tokenization, removing stopwords, and feature extraction using GloVe embeddings and TF-IDF. Convert text to lowercase, remove special characters, and tokenize.</a:t>
            </a:r>
          </a:p>
          <a:p>
            <a:pPr algn="ctr">
              <a:lnSpc>
                <a:spcPts val="2380"/>
              </a:lnSpc>
            </a:pPr>
            <a:r>
              <a:rPr lang="en-US" sz="1700">
                <a:solidFill>
                  <a:srgbClr val="000000"/>
                </a:solidFill>
                <a:latin typeface="Muli"/>
                <a:ea typeface="Muli"/>
                <a:cs typeface="Muli"/>
                <a:sym typeface="Muli"/>
              </a:rPr>
              <a:t>Remove stopwords using NLTK.</a:t>
            </a:r>
          </a:p>
        </p:txBody>
      </p:sp>
      <p:sp>
        <p:nvSpPr>
          <p:cNvPr name="TextBox 20" id="20"/>
          <p:cNvSpPr txBox="true"/>
          <p:nvPr/>
        </p:nvSpPr>
        <p:spPr>
          <a:xfrm rot="0">
            <a:off x="9754427" y="3848102"/>
            <a:ext cx="3628000"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Data Preprocessing</a:t>
            </a:r>
          </a:p>
        </p:txBody>
      </p:sp>
      <p:sp>
        <p:nvSpPr>
          <p:cNvPr name="Freeform 21" id="21"/>
          <p:cNvSpPr/>
          <p:nvPr/>
        </p:nvSpPr>
        <p:spPr>
          <a:xfrm flipH="false" flipV="false" rot="0">
            <a:off x="13350468" y="2629633"/>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4010718" y="4336737"/>
            <a:ext cx="3618642" cy="2633345"/>
          </a:xfrm>
          <a:prstGeom prst="rect">
            <a:avLst/>
          </a:prstGeom>
        </p:spPr>
        <p:txBody>
          <a:bodyPr anchor="t" rtlCol="false" tIns="0" lIns="0" bIns="0" rIns="0">
            <a:spAutoFit/>
          </a:bodyPr>
          <a:lstStyle/>
          <a:p>
            <a:pPr algn="ctr">
              <a:lnSpc>
                <a:spcPts val="2380"/>
              </a:lnSpc>
            </a:pPr>
            <a:r>
              <a:rPr lang="en-US" sz="1700">
                <a:solidFill>
                  <a:srgbClr val="000000"/>
                </a:solidFill>
                <a:latin typeface="Muli"/>
                <a:ea typeface="Muli"/>
                <a:cs typeface="Muli"/>
                <a:sym typeface="Muli"/>
              </a:rPr>
              <a:t>Traditional models like Logistic Regression, Random Forest, SVM, and XGBoost are combined with transformer-based techniques, such as fine-tuning DistilBERT for superior contextual understanding. Evaluation metrics include Accuracy, Precision, Recall, and F1-Score.</a:t>
            </a:r>
          </a:p>
        </p:txBody>
      </p:sp>
      <p:sp>
        <p:nvSpPr>
          <p:cNvPr name="TextBox 23" id="23"/>
          <p:cNvSpPr txBox="true"/>
          <p:nvPr/>
        </p:nvSpPr>
        <p:spPr>
          <a:xfrm rot="0">
            <a:off x="13931493" y="3351149"/>
            <a:ext cx="3628000" cy="1035050"/>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NLP Techniques&amp; LLM Models</a:t>
            </a:r>
          </a:p>
        </p:txBody>
      </p:sp>
      <p:sp>
        <p:nvSpPr>
          <p:cNvPr name="Freeform 24" id="24"/>
          <p:cNvSpPr/>
          <p:nvPr/>
        </p:nvSpPr>
        <p:spPr>
          <a:xfrm flipH="false" flipV="false" rot="0">
            <a:off x="15293568" y="231888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15350718" y="2618344"/>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04</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TextBox 4" id="4"/>
          <p:cNvSpPr txBox="true"/>
          <p:nvPr/>
        </p:nvSpPr>
        <p:spPr>
          <a:xfrm rot="0">
            <a:off x="1955040" y="2975176"/>
            <a:ext cx="13719697" cy="3917950"/>
          </a:xfrm>
          <a:prstGeom prst="rect">
            <a:avLst/>
          </a:prstGeom>
        </p:spPr>
        <p:txBody>
          <a:bodyPr anchor="t" rtlCol="false" tIns="0" lIns="0" bIns="0" rIns="0">
            <a:spAutoFit/>
          </a:bodyPr>
          <a:lstStyle/>
          <a:p>
            <a:pPr algn="ctr">
              <a:lnSpc>
                <a:spcPts val="3499"/>
              </a:lnSpc>
            </a:pPr>
            <a:r>
              <a:rPr lang="en-US" sz="2499">
                <a:solidFill>
                  <a:srgbClr val="000000"/>
                </a:solidFill>
                <a:latin typeface="Muli"/>
                <a:ea typeface="Muli"/>
                <a:cs typeface="Muli"/>
                <a:sym typeface="Muli"/>
              </a:rPr>
              <a:t>Python: Pandas, sklearn, HuggingFace’s transformers.</a:t>
            </a:r>
          </a:p>
          <a:p>
            <a:pPr algn="ctr">
              <a:lnSpc>
                <a:spcPts val="3499"/>
              </a:lnSpc>
            </a:pPr>
            <a:r>
              <a:rPr lang="en-US" sz="2499">
                <a:solidFill>
                  <a:srgbClr val="000000"/>
                </a:solidFill>
                <a:latin typeface="Muli"/>
                <a:ea typeface="Muli"/>
                <a:cs typeface="Muli"/>
                <a:sym typeface="Muli"/>
              </a:rPr>
              <a:t>Pretrained Models: GloVe for embeddings and DistilBERT for transformer-based classification.</a:t>
            </a:r>
          </a:p>
          <a:p>
            <a:pPr algn="ctr">
              <a:lnSpc>
                <a:spcPts val="3499"/>
              </a:lnSpc>
            </a:pPr>
            <a:r>
              <a:rPr lang="en-US" sz="2499" b="true">
                <a:solidFill>
                  <a:srgbClr val="000000"/>
                </a:solidFill>
                <a:latin typeface="Muli Bold"/>
                <a:ea typeface="Muli Bold"/>
                <a:cs typeface="Muli Bold"/>
                <a:sym typeface="Muli Bold"/>
              </a:rPr>
              <a:t>Key Steps for DistilBERT</a:t>
            </a:r>
          </a:p>
          <a:p>
            <a:pPr algn="ctr">
              <a:lnSpc>
                <a:spcPts val="3499"/>
              </a:lnSpc>
            </a:pPr>
            <a:r>
              <a:rPr lang="en-US" sz="2499" b="true">
                <a:solidFill>
                  <a:srgbClr val="000000"/>
                </a:solidFill>
                <a:latin typeface="Muli Bold"/>
                <a:ea typeface="Muli Bold"/>
                <a:cs typeface="Muli Bold"/>
                <a:sym typeface="Muli Bold"/>
              </a:rPr>
              <a:t> </a:t>
            </a:r>
            <a:r>
              <a:rPr lang="en-US" sz="2499">
                <a:solidFill>
                  <a:srgbClr val="000000"/>
                </a:solidFill>
                <a:latin typeface="Muli"/>
                <a:ea typeface="Muli"/>
                <a:cs typeface="Muli"/>
                <a:sym typeface="Muli"/>
              </a:rPr>
              <a:t>1. Fine-tuned DistilBERT on the dataset for 26966 samples (for computational efficiency)</a:t>
            </a:r>
            <a:r>
              <a:rPr lang="en-US" sz="2499" b="true">
                <a:solidFill>
                  <a:srgbClr val="000000"/>
                </a:solidFill>
                <a:latin typeface="Muli Bold"/>
                <a:ea typeface="Muli Bold"/>
                <a:cs typeface="Muli Bold"/>
                <a:sym typeface="Muli Bold"/>
              </a:rPr>
              <a:t>.</a:t>
            </a:r>
          </a:p>
          <a:p>
            <a:pPr algn="ctr">
              <a:lnSpc>
                <a:spcPts val="3499"/>
              </a:lnSpc>
            </a:pPr>
            <a:r>
              <a:rPr lang="en-US" sz="2499">
                <a:solidFill>
                  <a:srgbClr val="000000"/>
                </a:solidFill>
                <a:latin typeface="Muli"/>
                <a:ea typeface="Muli"/>
                <a:cs typeface="Muli"/>
                <a:sym typeface="Muli"/>
              </a:rPr>
              <a:t>2. Tokenized text with HuggingFace tokenizer</a:t>
            </a:r>
          </a:p>
          <a:p>
            <a:pPr algn="ctr">
              <a:lnSpc>
                <a:spcPts val="3499"/>
              </a:lnSpc>
            </a:pPr>
            <a:r>
              <a:rPr lang="en-US" sz="2499" b="true">
                <a:solidFill>
                  <a:srgbClr val="000000"/>
                </a:solidFill>
                <a:latin typeface="Muli Bold"/>
                <a:ea typeface="Muli Bold"/>
                <a:cs typeface="Muli Bold"/>
                <a:sym typeface="Muli Bold"/>
              </a:rPr>
              <a:t> </a:t>
            </a:r>
            <a:r>
              <a:rPr lang="en-US" sz="2499">
                <a:solidFill>
                  <a:srgbClr val="000000"/>
                </a:solidFill>
                <a:latin typeface="Muli"/>
                <a:ea typeface="Muli"/>
                <a:cs typeface="Muli"/>
                <a:sym typeface="Muli"/>
              </a:rPr>
              <a:t>3. Used DistilBERT’s classification head for predictions.</a:t>
            </a:r>
          </a:p>
          <a:p>
            <a:pPr algn="ctr">
              <a:lnSpc>
                <a:spcPts val="3499"/>
              </a:lnSpc>
            </a:pPr>
          </a:p>
          <a:p>
            <a:pPr algn="ctr">
              <a:lnSpc>
                <a:spcPts val="3499"/>
              </a:lnSpc>
            </a:pPr>
          </a:p>
        </p:txBody>
      </p:sp>
      <p:sp>
        <p:nvSpPr>
          <p:cNvPr name="Freeform 5" id="5"/>
          <p:cNvSpPr/>
          <p:nvPr/>
        </p:nvSpPr>
        <p:spPr>
          <a:xfrm flipH="false" flipV="true" rot="-5400000">
            <a:off x="2568731" y="-181712"/>
            <a:ext cx="727310" cy="2061962"/>
          </a:xfrm>
          <a:custGeom>
            <a:avLst/>
            <a:gdLst/>
            <a:ahLst/>
            <a:cxnLst/>
            <a:rect r="r" b="b" t="t" l="l"/>
            <a:pathLst>
              <a:path h="2061962" w="727310">
                <a:moveTo>
                  <a:pt x="0" y="2061962"/>
                </a:moveTo>
                <a:lnTo>
                  <a:pt x="727311" y="2061962"/>
                </a:lnTo>
                <a:lnTo>
                  <a:pt x="727311" y="0"/>
                </a:lnTo>
                <a:lnTo>
                  <a:pt x="0" y="0"/>
                </a:lnTo>
                <a:lnTo>
                  <a:pt x="0" y="206196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08187" y="7196338"/>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1317506" y="694447"/>
            <a:ext cx="3190629" cy="518477"/>
          </a:xfrm>
          <a:custGeom>
            <a:avLst/>
            <a:gdLst/>
            <a:ahLst/>
            <a:cxnLst/>
            <a:rect r="r" b="b" t="t" l="l"/>
            <a:pathLst>
              <a:path h="518477" w="3190629">
                <a:moveTo>
                  <a:pt x="3190629" y="0"/>
                </a:moveTo>
                <a:lnTo>
                  <a:pt x="0" y="0"/>
                </a:lnTo>
                <a:lnTo>
                  <a:pt x="0" y="518477"/>
                </a:lnTo>
                <a:lnTo>
                  <a:pt x="3190629" y="518477"/>
                </a:lnTo>
                <a:lnTo>
                  <a:pt x="319062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932387" y="467952"/>
            <a:ext cx="9463459" cy="867410"/>
          </a:xfrm>
          <a:prstGeom prst="rect">
            <a:avLst/>
          </a:prstGeom>
        </p:spPr>
        <p:txBody>
          <a:bodyPr anchor="t" rtlCol="false" tIns="0" lIns="0" bIns="0" rIns="0">
            <a:spAutoFit/>
          </a:bodyPr>
          <a:lstStyle/>
          <a:p>
            <a:pPr algn="ctr">
              <a:lnSpc>
                <a:spcPts val="6399"/>
              </a:lnSpc>
            </a:pPr>
            <a:r>
              <a:rPr lang="en-US" sz="6399" b="true">
                <a:solidFill>
                  <a:srgbClr val="292E6E"/>
                </a:solidFill>
                <a:latin typeface="Ubuntu Bold"/>
                <a:ea typeface="Ubuntu Bold"/>
                <a:cs typeface="Ubuntu Bold"/>
                <a:sym typeface="Ubuntu Bold"/>
              </a:rPr>
              <a:t>Implementation</a:t>
            </a:r>
          </a:p>
        </p:txBody>
      </p:sp>
      <p:sp>
        <p:nvSpPr>
          <p:cNvPr name="TextBox 9" id="9"/>
          <p:cNvSpPr txBox="true"/>
          <p:nvPr/>
        </p:nvSpPr>
        <p:spPr>
          <a:xfrm rot="0">
            <a:off x="6311775" y="2012950"/>
            <a:ext cx="4132925" cy="530225"/>
          </a:xfrm>
          <a:prstGeom prst="rect">
            <a:avLst/>
          </a:prstGeom>
        </p:spPr>
        <p:txBody>
          <a:bodyPr anchor="t" rtlCol="false" tIns="0" lIns="0" bIns="0" rIns="0">
            <a:spAutoFit/>
          </a:bodyPr>
          <a:lstStyle/>
          <a:p>
            <a:pPr algn="ctr" marL="863599" indent="-431800" lvl="1">
              <a:lnSpc>
                <a:spcPts val="3999"/>
              </a:lnSpc>
              <a:buAutoNum type="arabicPeriod" startAt="1"/>
            </a:pPr>
            <a:r>
              <a:rPr lang="en-US" sz="3999">
                <a:solidFill>
                  <a:srgbClr val="C42263"/>
                </a:solidFill>
                <a:latin typeface="Oswald"/>
                <a:ea typeface="Oswald"/>
                <a:cs typeface="Oswald"/>
                <a:sym typeface="Oswald"/>
              </a:rPr>
              <a:t>Libraries Used</a:t>
            </a:r>
          </a:p>
        </p:txBody>
      </p:sp>
      <p:sp>
        <p:nvSpPr>
          <p:cNvPr name="TextBox 10" id="10"/>
          <p:cNvSpPr txBox="true"/>
          <p:nvPr/>
        </p:nvSpPr>
        <p:spPr>
          <a:xfrm rot="0">
            <a:off x="5491420" y="6969326"/>
            <a:ext cx="6646938"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2.   Github code uploaded link</a:t>
            </a:r>
          </a:p>
        </p:txBody>
      </p:sp>
      <p:sp>
        <p:nvSpPr>
          <p:cNvPr name="TextBox 11" id="11"/>
          <p:cNvSpPr txBox="true"/>
          <p:nvPr/>
        </p:nvSpPr>
        <p:spPr>
          <a:xfrm rot="0">
            <a:off x="2647853" y="7928176"/>
            <a:ext cx="13650609" cy="850900"/>
          </a:xfrm>
          <a:prstGeom prst="rect">
            <a:avLst/>
          </a:prstGeom>
        </p:spPr>
        <p:txBody>
          <a:bodyPr anchor="t" rtlCol="false" tIns="0" lIns="0" bIns="0" rIns="0">
            <a:spAutoFit/>
          </a:bodyPr>
          <a:lstStyle/>
          <a:p>
            <a:pPr algn="ctr">
              <a:lnSpc>
                <a:spcPts val="3499"/>
              </a:lnSpc>
            </a:pPr>
            <a:r>
              <a:rPr lang="en-US" sz="2499">
                <a:solidFill>
                  <a:srgbClr val="000000"/>
                </a:solidFill>
                <a:latin typeface="Muli"/>
                <a:ea typeface="Muli"/>
                <a:cs typeface="Muli"/>
                <a:sym typeface="Muli"/>
              </a:rPr>
              <a:t>Presentation is a public speaking activity that aims to convey a message</a:t>
            </a:r>
          </a:p>
          <a:p>
            <a:pPr algn="ctr">
              <a:lnSpc>
                <a:spcPts val="3499"/>
              </a:lnSpc>
            </a:pPr>
            <a:r>
              <a:rPr lang="en-US" sz="2499">
                <a:solidFill>
                  <a:srgbClr val="000000"/>
                </a:solidFill>
                <a:latin typeface="Muli"/>
                <a:ea typeface="Muli"/>
                <a:cs typeface="Muli"/>
                <a:sym typeface="Muli"/>
              </a:rPr>
              <a:t>or information. The things conveyed can be in the form of ideas, ideas,</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0">
            <a:off x="0" y="4760849"/>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68878" y="2709892"/>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0268" y="2697151"/>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32893" y="240637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17529" y="231888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b="true">
                <a:solidFill>
                  <a:srgbClr val="292E6E"/>
                </a:solidFill>
                <a:latin typeface="Ubuntu Bold"/>
                <a:ea typeface="Ubuntu Bold"/>
                <a:cs typeface="Ubuntu Bold"/>
                <a:sym typeface="Ubuntu Bold"/>
              </a:rPr>
              <a:t>Experimental Setup</a:t>
            </a:r>
          </a:p>
        </p:txBody>
      </p:sp>
      <p:sp>
        <p:nvSpPr>
          <p:cNvPr name="Freeform 8" id="8"/>
          <p:cNvSpPr/>
          <p:nvPr/>
        </p:nvSpPr>
        <p:spPr>
          <a:xfrm flipH="false" flipV="false" rot="5400000">
            <a:off x="904370" y="-365936"/>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6591467" y="-365936"/>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432893" y="2705833"/>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01</a:t>
            </a:r>
          </a:p>
        </p:txBody>
      </p:sp>
      <p:sp>
        <p:nvSpPr>
          <p:cNvPr name="TextBox 11" id="11"/>
          <p:cNvSpPr txBox="true"/>
          <p:nvPr/>
        </p:nvSpPr>
        <p:spPr>
          <a:xfrm rot="0">
            <a:off x="8625478" y="2618344"/>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02</a:t>
            </a:r>
          </a:p>
        </p:txBody>
      </p:sp>
      <p:sp>
        <p:nvSpPr>
          <p:cNvPr name="TextBox 12" id="12"/>
          <p:cNvSpPr txBox="true"/>
          <p:nvPr/>
        </p:nvSpPr>
        <p:spPr>
          <a:xfrm rot="0">
            <a:off x="2054121" y="4713224"/>
            <a:ext cx="3788071" cy="1406525"/>
          </a:xfrm>
          <a:prstGeom prst="rect">
            <a:avLst/>
          </a:prstGeom>
        </p:spPr>
        <p:txBody>
          <a:bodyPr anchor="t" rtlCol="false" tIns="0" lIns="0" bIns="0" rIns="0">
            <a:spAutoFit/>
          </a:bodyPr>
          <a:lstStyle/>
          <a:p>
            <a:pPr algn="ctr">
              <a:lnSpc>
                <a:spcPts val="2800"/>
              </a:lnSpc>
            </a:pPr>
            <a:r>
              <a:rPr lang="en-US" sz="2000">
                <a:solidFill>
                  <a:srgbClr val="000000"/>
                </a:solidFill>
                <a:latin typeface="Muli"/>
                <a:ea typeface="Muli"/>
                <a:cs typeface="Muli"/>
                <a:sym typeface="Muli"/>
              </a:rPr>
              <a:t>Compare traditional models with DistilBERT in predicting sentiments (positive, neutral, and negative).  </a:t>
            </a:r>
          </a:p>
        </p:txBody>
      </p:sp>
      <p:sp>
        <p:nvSpPr>
          <p:cNvPr name="TextBox 13" id="13"/>
          <p:cNvSpPr txBox="true"/>
          <p:nvPr/>
        </p:nvSpPr>
        <p:spPr>
          <a:xfrm rot="0">
            <a:off x="2068588" y="3957574"/>
            <a:ext cx="3773604"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Test</a:t>
            </a:r>
          </a:p>
        </p:txBody>
      </p:sp>
      <p:sp>
        <p:nvSpPr>
          <p:cNvPr name="TextBox 14" id="14"/>
          <p:cNvSpPr txBox="true"/>
          <p:nvPr/>
        </p:nvSpPr>
        <p:spPr>
          <a:xfrm rot="0">
            <a:off x="7258942" y="4713224"/>
            <a:ext cx="3778065" cy="1758950"/>
          </a:xfrm>
          <a:prstGeom prst="rect">
            <a:avLst/>
          </a:prstGeom>
        </p:spPr>
        <p:txBody>
          <a:bodyPr anchor="t" rtlCol="false" tIns="0" lIns="0" bIns="0" rIns="0">
            <a:spAutoFit/>
          </a:bodyPr>
          <a:lstStyle/>
          <a:p>
            <a:pPr algn="ctr">
              <a:lnSpc>
                <a:spcPts val="2800"/>
              </a:lnSpc>
            </a:pPr>
            <a:r>
              <a:rPr lang="en-US" sz="2000">
                <a:solidFill>
                  <a:srgbClr val="000000"/>
                </a:solidFill>
                <a:latin typeface="Muli"/>
                <a:ea typeface="Muli"/>
                <a:cs typeface="Muli"/>
                <a:sym typeface="Muli"/>
              </a:rPr>
              <a:t>Measure performance on the same dataset split for both traditional ML models and DistilBERT.  </a:t>
            </a:r>
          </a:p>
          <a:p>
            <a:pPr algn="ctr">
              <a:lnSpc>
                <a:spcPts val="2800"/>
              </a:lnSpc>
            </a:pPr>
          </a:p>
        </p:txBody>
      </p:sp>
      <p:sp>
        <p:nvSpPr>
          <p:cNvPr name="TextBox 15" id="15"/>
          <p:cNvSpPr txBox="true"/>
          <p:nvPr/>
        </p:nvSpPr>
        <p:spPr>
          <a:xfrm rot="0">
            <a:off x="7584161" y="3825562"/>
            <a:ext cx="2963376"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Experiment</a:t>
            </a:r>
          </a:p>
        </p:txBody>
      </p:sp>
      <p:sp>
        <p:nvSpPr>
          <p:cNvPr name="Freeform 16" id="16"/>
          <p:cNvSpPr/>
          <p:nvPr/>
        </p:nvSpPr>
        <p:spPr>
          <a:xfrm flipH="false" flipV="false" rot="0">
            <a:off x="11855670" y="2709892"/>
            <a:ext cx="4958192" cy="5239833"/>
          </a:xfrm>
          <a:custGeom>
            <a:avLst/>
            <a:gdLst/>
            <a:ahLst/>
            <a:cxnLst/>
            <a:rect r="r" b="b" t="t" l="l"/>
            <a:pathLst>
              <a:path h="5239833" w="4958192">
                <a:moveTo>
                  <a:pt x="0" y="0"/>
                </a:moveTo>
                <a:lnTo>
                  <a:pt x="4958192" y="0"/>
                </a:lnTo>
                <a:lnTo>
                  <a:pt x="4958192" y="5239833"/>
                </a:lnTo>
                <a:lnTo>
                  <a:pt x="0" y="5239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2643964" y="4440174"/>
            <a:ext cx="3618642" cy="2463800"/>
          </a:xfrm>
          <a:prstGeom prst="rect">
            <a:avLst/>
          </a:prstGeom>
        </p:spPr>
        <p:txBody>
          <a:bodyPr anchor="t" rtlCol="false" tIns="0" lIns="0" bIns="0" rIns="0">
            <a:spAutoFit/>
          </a:bodyPr>
          <a:lstStyle/>
          <a:p>
            <a:pPr algn="ctr">
              <a:lnSpc>
                <a:spcPts val="2800"/>
              </a:lnSpc>
            </a:pPr>
            <a:r>
              <a:rPr lang="en-US" sz="2000">
                <a:solidFill>
                  <a:srgbClr val="000000"/>
                </a:solidFill>
                <a:latin typeface="Muli"/>
                <a:ea typeface="Muli"/>
                <a:cs typeface="Muli"/>
                <a:sym typeface="Muli"/>
              </a:rPr>
              <a:t>For DistilBERT: Used fine-tuning on a subset of data (26966 records) due to resource constraints.  </a:t>
            </a:r>
          </a:p>
          <a:p>
            <a:pPr algn="ctr">
              <a:lnSpc>
                <a:spcPts val="2800"/>
              </a:lnSpc>
            </a:pPr>
            <a:r>
              <a:rPr lang="en-US" sz="2000">
                <a:solidFill>
                  <a:srgbClr val="000000"/>
                </a:solidFill>
                <a:latin typeface="Muli"/>
                <a:ea typeface="Muli"/>
                <a:cs typeface="Muli"/>
                <a:sym typeface="Muli"/>
              </a:rPr>
              <a:t>For ML models: Trained using extracted features (GloVe embeddings).</a:t>
            </a:r>
          </a:p>
        </p:txBody>
      </p:sp>
      <p:sp>
        <p:nvSpPr>
          <p:cNvPr name="TextBox 18" id="18"/>
          <p:cNvSpPr txBox="true"/>
          <p:nvPr/>
        </p:nvSpPr>
        <p:spPr>
          <a:xfrm rot="0">
            <a:off x="12634606" y="3702801"/>
            <a:ext cx="3628000"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Procedure</a:t>
            </a:r>
          </a:p>
        </p:txBody>
      </p:sp>
      <p:sp>
        <p:nvSpPr>
          <p:cNvPr name="Freeform 19" id="19"/>
          <p:cNvSpPr/>
          <p:nvPr/>
        </p:nvSpPr>
        <p:spPr>
          <a:xfrm flipH="false" flipV="false" rot="0">
            <a:off x="13931493" y="2318885"/>
            <a:ext cx="1052942" cy="1052942"/>
          </a:xfrm>
          <a:custGeom>
            <a:avLst/>
            <a:gdLst/>
            <a:ahLst/>
            <a:cxnLst/>
            <a:rect r="r" b="b" t="t" l="l"/>
            <a:pathLst>
              <a:path h="1052942" w="1052942">
                <a:moveTo>
                  <a:pt x="0" y="0"/>
                </a:moveTo>
                <a:lnTo>
                  <a:pt x="1052942" y="0"/>
                </a:lnTo>
                <a:lnTo>
                  <a:pt x="1052942" y="1052942"/>
                </a:lnTo>
                <a:lnTo>
                  <a:pt x="0" y="1052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3931493" y="2618344"/>
            <a:ext cx="1044993" cy="530225"/>
          </a:xfrm>
          <a:prstGeom prst="rect">
            <a:avLst/>
          </a:prstGeom>
        </p:spPr>
        <p:txBody>
          <a:bodyPr anchor="t" rtlCol="false" tIns="0" lIns="0" bIns="0" rIns="0">
            <a:spAutoFit/>
          </a:bodyPr>
          <a:lstStyle/>
          <a:p>
            <a:pPr algn="ctr">
              <a:lnSpc>
                <a:spcPts val="3999"/>
              </a:lnSpc>
            </a:pPr>
            <a:r>
              <a:rPr lang="en-US" sz="3999" b="true">
                <a:solidFill>
                  <a:srgbClr val="F2F2F2"/>
                </a:solidFill>
                <a:latin typeface="Oswald Bold"/>
                <a:ea typeface="Oswald Bold"/>
                <a:cs typeface="Oswald Bold"/>
                <a:sym typeface="Oswald Bold"/>
              </a:rPr>
              <a:t>03</a:t>
            </a:r>
          </a:p>
        </p:txBody>
      </p:sp>
      <p:sp>
        <p:nvSpPr>
          <p:cNvPr name="Freeform 21" id="21"/>
          <p:cNvSpPr/>
          <p:nvPr/>
        </p:nvSpPr>
        <p:spPr>
          <a:xfrm flipH="false" flipV="false" rot="0">
            <a:off x="13228722" y="665045"/>
            <a:ext cx="702771" cy="700136"/>
          </a:xfrm>
          <a:custGeom>
            <a:avLst/>
            <a:gdLst/>
            <a:ahLst/>
            <a:cxnLst/>
            <a:rect r="r" b="b" t="t" l="l"/>
            <a:pathLst>
              <a:path h="700136" w="702771">
                <a:moveTo>
                  <a:pt x="0" y="0"/>
                </a:moveTo>
                <a:lnTo>
                  <a:pt x="702771" y="0"/>
                </a:lnTo>
                <a:lnTo>
                  <a:pt x="702771" y="700136"/>
                </a:lnTo>
                <a:lnTo>
                  <a:pt x="0" y="7001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95645" y="754604"/>
            <a:ext cx="9337492" cy="9867891"/>
          </a:xfrm>
          <a:custGeom>
            <a:avLst/>
            <a:gdLst/>
            <a:ahLst/>
            <a:cxnLst/>
            <a:rect r="r" b="b" t="t" l="l"/>
            <a:pathLst>
              <a:path h="9867891" w="9337492">
                <a:moveTo>
                  <a:pt x="0" y="0"/>
                </a:moveTo>
                <a:lnTo>
                  <a:pt x="9337492" y="0"/>
                </a:lnTo>
                <a:lnTo>
                  <a:pt x="9337492" y="9867891"/>
                </a:lnTo>
                <a:lnTo>
                  <a:pt x="0" y="986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4">
              <a:extLst>
                <a:ext uri="{96DAC541-7B7A-43D3-8B79-37D633B846F1}">
                  <asvg:svgBlip xmlns:asvg="http://schemas.microsoft.com/office/drawing/2016/SVG/main" r:embed="rId5"/>
                </a:ext>
              </a:extLst>
            </a:blip>
            <a:stretch>
              <a:fillRect l="-221252" t="0" r="0" b="0"/>
            </a:stretch>
          </a:blipFill>
        </p:spPr>
      </p:sp>
      <p:sp>
        <p:nvSpPr>
          <p:cNvPr name="Freeform 4" id="4"/>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276083"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450479" y="1133559"/>
            <a:ext cx="10024853" cy="8019882"/>
          </a:xfrm>
          <a:custGeom>
            <a:avLst/>
            <a:gdLst/>
            <a:ahLst/>
            <a:cxnLst/>
            <a:rect r="r" b="b" t="t" l="l"/>
            <a:pathLst>
              <a:path h="8019882" w="10024853">
                <a:moveTo>
                  <a:pt x="0" y="0"/>
                </a:moveTo>
                <a:lnTo>
                  <a:pt x="10024853" y="0"/>
                </a:lnTo>
                <a:lnTo>
                  <a:pt x="10024853" y="8019882"/>
                </a:lnTo>
                <a:lnTo>
                  <a:pt x="0" y="8019882"/>
                </a:lnTo>
                <a:lnTo>
                  <a:pt x="0" y="0"/>
                </a:lnTo>
                <a:close/>
              </a:path>
            </a:pathLst>
          </a:custGeom>
          <a:blipFill>
            <a:blip r:embed="rId8"/>
            <a:stretch>
              <a:fillRect l="0" t="0" r="-77777" b="0"/>
            </a:stretch>
          </a:blipFill>
        </p:spPr>
      </p:sp>
      <p:sp>
        <p:nvSpPr>
          <p:cNvPr name="TextBox 7" id="7"/>
          <p:cNvSpPr txBox="true"/>
          <p:nvPr/>
        </p:nvSpPr>
        <p:spPr>
          <a:xfrm rot="0">
            <a:off x="608757" y="1669659"/>
            <a:ext cx="7533754" cy="990600"/>
          </a:xfrm>
          <a:prstGeom prst="rect">
            <a:avLst/>
          </a:prstGeom>
        </p:spPr>
        <p:txBody>
          <a:bodyPr anchor="t" rtlCol="false" tIns="0" lIns="0" bIns="0" rIns="0">
            <a:spAutoFit/>
          </a:bodyPr>
          <a:lstStyle/>
          <a:p>
            <a:pPr algn="l">
              <a:lnSpc>
                <a:spcPts val="7679"/>
              </a:lnSpc>
            </a:pPr>
            <a:r>
              <a:rPr lang="en-US" sz="6399" b="true">
                <a:solidFill>
                  <a:srgbClr val="292E6E"/>
                </a:solidFill>
                <a:latin typeface="Ubuntu Bold"/>
                <a:ea typeface="Ubuntu Bold"/>
                <a:cs typeface="Ubuntu Bold"/>
                <a:sym typeface="Ubuntu Bold"/>
              </a:rPr>
              <a:t>Results:</a:t>
            </a:r>
          </a:p>
        </p:txBody>
      </p:sp>
      <p:sp>
        <p:nvSpPr>
          <p:cNvPr name="TextBox 8" id="8"/>
          <p:cNvSpPr txBox="true"/>
          <p:nvPr/>
        </p:nvSpPr>
        <p:spPr>
          <a:xfrm rot="0">
            <a:off x="608757" y="3656164"/>
            <a:ext cx="7841722" cy="2501265"/>
          </a:xfrm>
          <a:prstGeom prst="rect">
            <a:avLst/>
          </a:prstGeom>
        </p:spPr>
        <p:txBody>
          <a:bodyPr anchor="t" rtlCol="false" tIns="0" lIns="0" bIns="0" rIns="0">
            <a:spAutoFit/>
          </a:bodyPr>
          <a:lstStyle/>
          <a:p>
            <a:pPr algn="l">
              <a:lnSpc>
                <a:spcPts val="3359"/>
              </a:lnSpc>
            </a:pPr>
            <a:r>
              <a:rPr lang="en-US" sz="2400">
                <a:solidFill>
                  <a:srgbClr val="000000"/>
                </a:solidFill>
                <a:latin typeface="Muli"/>
                <a:ea typeface="Muli"/>
                <a:cs typeface="Muli"/>
                <a:sym typeface="Muli"/>
              </a:rPr>
              <a:t>Traditional machine learning models like Logistic Regression, Random Forest, and SVM achieved moderate performance in sentiment classification, with XGBoost providing the best accuracy among them.</a:t>
            </a:r>
          </a:p>
          <a:p>
            <a:pPr algn="l">
              <a:lnSpc>
                <a:spcPts val="3359"/>
              </a:lnSpc>
            </a:pPr>
            <a:r>
              <a:rPr lang="en-US" sz="2400">
                <a:solidFill>
                  <a:srgbClr val="000000"/>
                </a:solidFill>
                <a:latin typeface="Muli"/>
                <a:ea typeface="Muli"/>
                <a:cs typeface="Muli"/>
                <a:sym typeface="Muli"/>
              </a:rPr>
              <a:t>GloVe embeddings effectively captured semantic features, improving model outcomes.</a:t>
            </a:r>
          </a:p>
        </p:txBody>
      </p:sp>
      <p:sp>
        <p:nvSpPr>
          <p:cNvPr name="TextBox 9" id="9"/>
          <p:cNvSpPr txBox="true"/>
          <p:nvPr/>
        </p:nvSpPr>
        <p:spPr>
          <a:xfrm rot="0">
            <a:off x="0" y="2736459"/>
            <a:ext cx="6590256" cy="530225"/>
          </a:xfrm>
          <a:prstGeom prst="rect">
            <a:avLst/>
          </a:prstGeom>
        </p:spPr>
        <p:txBody>
          <a:bodyPr anchor="t" rtlCol="false" tIns="0" lIns="0" bIns="0" rIns="0">
            <a:spAutoFit/>
          </a:bodyPr>
          <a:lstStyle/>
          <a:p>
            <a:pPr algn="ctr" marL="863599" indent="-431800" lvl="1">
              <a:lnSpc>
                <a:spcPts val="3999"/>
              </a:lnSpc>
              <a:buAutoNum type="arabicPeriod" startAt="1"/>
            </a:pPr>
            <a:r>
              <a:rPr lang="en-US" sz="3999">
                <a:solidFill>
                  <a:srgbClr val="C42263"/>
                </a:solidFill>
                <a:latin typeface="Oswald"/>
                <a:ea typeface="Oswald"/>
                <a:cs typeface="Oswald"/>
                <a:sym typeface="Oswald"/>
              </a:rPr>
              <a:t>Machine Learning Approaches</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3" id="3"/>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76083" y="-228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738" y="2779454"/>
            <a:ext cx="17982524" cy="3551548"/>
          </a:xfrm>
          <a:custGeom>
            <a:avLst/>
            <a:gdLst/>
            <a:ahLst/>
            <a:cxnLst/>
            <a:rect r="r" b="b" t="t" l="l"/>
            <a:pathLst>
              <a:path h="3551548" w="17982524">
                <a:moveTo>
                  <a:pt x="0" y="0"/>
                </a:moveTo>
                <a:lnTo>
                  <a:pt x="17982524" y="0"/>
                </a:lnTo>
                <a:lnTo>
                  <a:pt x="17982524" y="3551549"/>
                </a:lnTo>
                <a:lnTo>
                  <a:pt x="0" y="3551549"/>
                </a:lnTo>
                <a:lnTo>
                  <a:pt x="0" y="0"/>
                </a:lnTo>
                <a:close/>
              </a:path>
            </a:pathLst>
          </a:custGeom>
          <a:blipFill>
            <a:blip r:embed="rId6"/>
            <a:stretch>
              <a:fillRect l="0" t="0" r="0" b="0"/>
            </a:stretch>
          </a:blipFill>
        </p:spPr>
      </p:sp>
      <p:sp>
        <p:nvSpPr>
          <p:cNvPr name="TextBox 6" id="6"/>
          <p:cNvSpPr txBox="true"/>
          <p:nvPr/>
        </p:nvSpPr>
        <p:spPr>
          <a:xfrm rot="0">
            <a:off x="1777000" y="6777223"/>
            <a:ext cx="14428525" cy="1067415"/>
          </a:xfrm>
          <a:prstGeom prst="rect">
            <a:avLst/>
          </a:prstGeom>
        </p:spPr>
        <p:txBody>
          <a:bodyPr anchor="t" rtlCol="false" tIns="0" lIns="0" bIns="0" rIns="0">
            <a:spAutoFit/>
          </a:bodyPr>
          <a:lstStyle/>
          <a:p>
            <a:pPr algn="l">
              <a:lnSpc>
                <a:spcPts val="2879"/>
              </a:lnSpc>
            </a:pPr>
            <a:r>
              <a:rPr lang="en-US" sz="2057">
                <a:solidFill>
                  <a:srgbClr val="000000"/>
                </a:solidFill>
                <a:latin typeface="Muli"/>
                <a:ea typeface="Muli"/>
                <a:cs typeface="Muli"/>
                <a:sym typeface="Muli"/>
              </a:rPr>
              <a:t>Fine-tuned Hybrid DistilBERT significantly outperformed traditional methods, achieving higher accuracy (98%) and better handling of nuanced contexts, especially in neutral and negative sentiments.</a:t>
            </a:r>
          </a:p>
          <a:p>
            <a:pPr algn="l">
              <a:lnSpc>
                <a:spcPts val="2879"/>
              </a:lnSpc>
            </a:pPr>
          </a:p>
        </p:txBody>
      </p:sp>
      <p:sp>
        <p:nvSpPr>
          <p:cNvPr name="TextBox 7" id="7"/>
          <p:cNvSpPr txBox="true"/>
          <p:nvPr/>
        </p:nvSpPr>
        <p:spPr>
          <a:xfrm rot="0">
            <a:off x="152738" y="2015585"/>
            <a:ext cx="6590256" cy="530225"/>
          </a:xfrm>
          <a:prstGeom prst="rect">
            <a:avLst/>
          </a:prstGeom>
        </p:spPr>
        <p:txBody>
          <a:bodyPr anchor="t" rtlCol="false" tIns="0" lIns="0" bIns="0" rIns="0">
            <a:spAutoFit/>
          </a:bodyPr>
          <a:lstStyle/>
          <a:p>
            <a:pPr algn="ctr">
              <a:lnSpc>
                <a:spcPts val="3999"/>
              </a:lnSpc>
            </a:pPr>
            <a:r>
              <a:rPr lang="en-US" sz="3999">
                <a:solidFill>
                  <a:srgbClr val="C42263"/>
                </a:solidFill>
                <a:latin typeface="Oswald"/>
                <a:ea typeface="Oswald"/>
                <a:cs typeface="Oswald"/>
                <a:sym typeface="Oswald"/>
              </a:rPr>
              <a:t>DistilBERT Performance:</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DAGXJSvo_JU</dc:identifier>
  <dcterms:modified xsi:type="dcterms:W3CDTF">2011-08-01T06:04:30Z</dcterms:modified>
  <cp:revision>1</cp:revision>
  <dc:title>White Purple And Pink Gradient Project Management Presentation</dc:title>
</cp:coreProperties>
</file>